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3.xml" ContentType="application/vnd.openxmlformats-officedocument.presentationml.tags+xml"/>
  <Override PartName="/ppt/tags/tag14.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6"/>
  </p:notesMasterIdLst>
  <p:sldIdLst>
    <p:sldId id="256" r:id="rId2"/>
    <p:sldId id="257" r:id="rId3"/>
    <p:sldId id="258" r:id="rId4"/>
    <p:sldId id="350" r:id="rId5"/>
    <p:sldId id="351" r:id="rId6"/>
    <p:sldId id="352" r:id="rId7"/>
    <p:sldId id="353" r:id="rId8"/>
    <p:sldId id="354" r:id="rId9"/>
    <p:sldId id="355" r:id="rId10"/>
    <p:sldId id="356" r:id="rId11"/>
    <p:sldId id="357" r:id="rId12"/>
    <p:sldId id="358" r:id="rId13"/>
    <p:sldId id="359" r:id="rId14"/>
    <p:sldId id="360" r:id="rId15"/>
    <p:sldId id="361" r:id="rId16"/>
    <p:sldId id="362" r:id="rId17"/>
    <p:sldId id="341" r:id="rId18"/>
    <p:sldId id="363" r:id="rId19"/>
    <p:sldId id="364" r:id="rId20"/>
    <p:sldId id="365" r:id="rId21"/>
    <p:sldId id="366" r:id="rId22"/>
    <p:sldId id="367" r:id="rId23"/>
    <p:sldId id="368" r:id="rId24"/>
    <p:sldId id="369" r:id="rId25"/>
    <p:sldId id="370" r:id="rId26"/>
    <p:sldId id="371" r:id="rId27"/>
    <p:sldId id="372" r:id="rId28"/>
    <p:sldId id="373" r:id="rId29"/>
    <p:sldId id="374" r:id="rId30"/>
    <p:sldId id="375" r:id="rId31"/>
    <p:sldId id="376" r:id="rId32"/>
    <p:sldId id="377" r:id="rId33"/>
    <p:sldId id="378" r:id="rId34"/>
    <p:sldId id="343" r:id="rId35"/>
    <p:sldId id="344" r:id="rId36"/>
    <p:sldId id="345" r:id="rId37"/>
    <p:sldId id="346" r:id="rId38"/>
    <p:sldId id="347" r:id="rId39"/>
    <p:sldId id="348" r:id="rId40"/>
    <p:sldId id="349" r:id="rId41"/>
    <p:sldId id="342" r:id="rId42"/>
    <p:sldId id="304" r:id="rId43"/>
    <p:sldId id="306" r:id="rId44"/>
    <p:sldId id="308" r:id="rId45"/>
    <p:sldId id="309" r:id="rId46"/>
    <p:sldId id="310" r:id="rId47"/>
    <p:sldId id="311" r:id="rId48"/>
    <p:sldId id="313" r:id="rId49"/>
    <p:sldId id="312" r:id="rId50"/>
    <p:sldId id="316" r:id="rId51"/>
    <p:sldId id="317" r:id="rId52"/>
    <p:sldId id="318" r:id="rId53"/>
    <p:sldId id="319" r:id="rId54"/>
    <p:sldId id="321" r:id="rId55"/>
    <p:sldId id="320" r:id="rId56"/>
    <p:sldId id="322" r:id="rId57"/>
    <p:sldId id="323" r:id="rId58"/>
    <p:sldId id="324" r:id="rId59"/>
    <p:sldId id="327" r:id="rId60"/>
    <p:sldId id="325" r:id="rId61"/>
    <p:sldId id="326" r:id="rId62"/>
    <p:sldId id="328" r:id="rId63"/>
    <p:sldId id="329" r:id="rId64"/>
    <p:sldId id="330" r:id="rId65"/>
    <p:sldId id="331" r:id="rId66"/>
    <p:sldId id="333" r:id="rId67"/>
    <p:sldId id="332" r:id="rId68"/>
    <p:sldId id="334" r:id="rId69"/>
    <p:sldId id="335" r:id="rId70"/>
    <p:sldId id="336" r:id="rId71"/>
    <p:sldId id="337" r:id="rId72"/>
    <p:sldId id="338" r:id="rId73"/>
    <p:sldId id="339" r:id="rId74"/>
    <p:sldId id="340" r:id="rId75"/>
  </p:sldIdLst>
  <p:sldSz cx="12192000" cy="6858000"/>
  <p:notesSz cx="6858000" cy="994568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660"/>
  </p:normalViewPr>
  <p:slideViewPr>
    <p:cSldViewPr snapToGrid="0">
      <p:cViewPr varScale="1">
        <p:scale>
          <a:sx n="111" d="100"/>
          <a:sy n="111" d="100"/>
        </p:scale>
        <p:origin x="282"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doughnutChart>
        <c:varyColors val="1"/>
        <c:ser>
          <c:idx val="0"/>
          <c:order val="0"/>
          <c:tx>
            <c:strRef>
              <c:f>Foglio1!$B$1</c:f>
              <c:strCache>
                <c:ptCount val="1"/>
                <c:pt idx="0">
                  <c:v>Vendite</c:v>
                </c:pt>
              </c:strCache>
            </c:strRef>
          </c:tx>
          <c:dPt>
            <c:idx val="0"/>
            <c:bubble3D val="0"/>
            <c:spPr>
              <a:solidFill>
                <a:schemeClr val="dk1">
                  <a:tint val="88500"/>
                </a:schemeClr>
              </a:solidFill>
              <a:ln w="19050">
                <a:solidFill>
                  <a:schemeClr val="lt1"/>
                </a:solidFill>
              </a:ln>
              <a:effectLst/>
            </c:spPr>
            <c:extLst>
              <c:ext xmlns:c16="http://schemas.microsoft.com/office/drawing/2014/chart" uri="{C3380CC4-5D6E-409C-BE32-E72D297353CC}">
                <c16:uniqueId val="{00000001-465A-4388-A626-9970F02C798F}"/>
              </c:ext>
            </c:extLst>
          </c:dPt>
          <c:dPt>
            <c:idx val="1"/>
            <c:bubble3D val="0"/>
            <c:spPr>
              <a:solidFill>
                <a:schemeClr val="dk1">
                  <a:tint val="55000"/>
                </a:schemeClr>
              </a:solidFill>
              <a:ln w="19050">
                <a:solidFill>
                  <a:schemeClr val="lt1"/>
                </a:solidFill>
              </a:ln>
              <a:effectLst/>
            </c:spPr>
            <c:extLst>
              <c:ext xmlns:c16="http://schemas.microsoft.com/office/drawing/2014/chart" uri="{C3380CC4-5D6E-409C-BE32-E72D297353CC}">
                <c16:uniqueId val="{00000003-465A-4388-A626-9970F02C798F}"/>
              </c:ext>
            </c:extLst>
          </c:dPt>
          <c:dPt>
            <c:idx val="2"/>
            <c:bubble3D val="0"/>
            <c:spPr>
              <a:solidFill>
                <a:srgbClr val="C00000"/>
              </a:solidFill>
              <a:ln w="19050">
                <a:solidFill>
                  <a:schemeClr val="lt1"/>
                </a:solidFill>
              </a:ln>
              <a:effectLst/>
            </c:spPr>
            <c:extLst>
              <c:ext xmlns:c16="http://schemas.microsoft.com/office/drawing/2014/chart" uri="{C3380CC4-5D6E-409C-BE32-E72D297353CC}">
                <c16:uniqueId val="{00000005-465A-4388-A626-9970F02C798F}"/>
              </c:ext>
            </c:extLst>
          </c:dPt>
          <c:dPt>
            <c:idx val="3"/>
            <c:bubble3D val="0"/>
            <c:spPr>
              <a:solidFill>
                <a:schemeClr val="dk1">
                  <a:tint val="98500"/>
                </a:schemeClr>
              </a:solidFill>
              <a:ln w="19050">
                <a:solidFill>
                  <a:schemeClr val="lt1"/>
                </a:solidFill>
              </a:ln>
              <a:effectLst/>
            </c:spPr>
            <c:extLst>
              <c:ext xmlns:c16="http://schemas.microsoft.com/office/drawing/2014/chart" uri="{C3380CC4-5D6E-409C-BE32-E72D297353CC}">
                <c16:uniqueId val="{00000007-465A-4388-A626-9970F02C798F}"/>
              </c:ext>
            </c:extLst>
          </c:dPt>
          <c:dLbls>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it-I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Foglio1!$A$2:$A$5</c:f>
              <c:strCache>
                <c:ptCount val="3"/>
                <c:pt idx="0">
                  <c:v>1° trim.</c:v>
                </c:pt>
                <c:pt idx="1">
                  <c:v>2° trim.</c:v>
                </c:pt>
                <c:pt idx="2">
                  <c:v>3° trim.</c:v>
                </c:pt>
              </c:strCache>
            </c:strRef>
          </c:cat>
          <c:val>
            <c:numRef>
              <c:f>Foglio1!$B$2:$B$5</c:f>
              <c:numCache>
                <c:formatCode>General</c:formatCode>
                <c:ptCount val="4"/>
                <c:pt idx="0">
                  <c:v>71</c:v>
                </c:pt>
                <c:pt idx="1">
                  <c:v>25</c:v>
                </c:pt>
                <c:pt idx="2">
                  <c:v>4</c:v>
                </c:pt>
              </c:numCache>
            </c:numRef>
          </c:val>
          <c:extLst>
            <c:ext xmlns:c16="http://schemas.microsoft.com/office/drawing/2014/chart" uri="{C3380CC4-5D6E-409C-BE32-E72D297353CC}">
              <c16:uniqueId val="{00000008-465A-4388-A626-9970F02C798F}"/>
            </c:ext>
          </c:extLst>
        </c:ser>
        <c:dLbls>
          <c:showLegendKey val="0"/>
          <c:showVal val="1"/>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chemeClr val="bg1"/>
          </a:solidFill>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doughnutChart>
        <c:varyColors val="1"/>
        <c:ser>
          <c:idx val="0"/>
          <c:order val="0"/>
          <c:tx>
            <c:strRef>
              <c:f>Foglio1!$B$1</c:f>
              <c:strCache>
                <c:ptCount val="1"/>
                <c:pt idx="0">
                  <c:v>Vendite</c:v>
                </c:pt>
              </c:strCache>
            </c:strRef>
          </c:tx>
          <c:dPt>
            <c:idx val="0"/>
            <c:bubble3D val="0"/>
            <c:spPr>
              <a:solidFill>
                <a:schemeClr val="dk1">
                  <a:tint val="88500"/>
                </a:schemeClr>
              </a:solidFill>
              <a:ln w="19050">
                <a:solidFill>
                  <a:schemeClr val="lt1"/>
                </a:solidFill>
              </a:ln>
              <a:effectLst/>
            </c:spPr>
            <c:extLst>
              <c:ext xmlns:c16="http://schemas.microsoft.com/office/drawing/2014/chart" uri="{C3380CC4-5D6E-409C-BE32-E72D297353CC}">
                <c16:uniqueId val="{00000001-9C10-4699-8A82-F998C05BBE1C}"/>
              </c:ext>
            </c:extLst>
          </c:dPt>
          <c:dPt>
            <c:idx val="1"/>
            <c:bubble3D val="0"/>
            <c:spPr>
              <a:solidFill>
                <a:schemeClr val="dk1">
                  <a:tint val="55000"/>
                </a:schemeClr>
              </a:solidFill>
              <a:ln w="19050">
                <a:solidFill>
                  <a:schemeClr val="lt1"/>
                </a:solidFill>
              </a:ln>
              <a:effectLst/>
            </c:spPr>
            <c:extLst>
              <c:ext xmlns:c16="http://schemas.microsoft.com/office/drawing/2014/chart" uri="{C3380CC4-5D6E-409C-BE32-E72D297353CC}">
                <c16:uniqueId val="{00000003-9C10-4699-8A82-F998C05BBE1C}"/>
              </c:ext>
            </c:extLst>
          </c:dPt>
          <c:dPt>
            <c:idx val="2"/>
            <c:bubble3D val="0"/>
            <c:spPr>
              <a:solidFill>
                <a:srgbClr val="C00000"/>
              </a:solidFill>
              <a:ln w="19050">
                <a:solidFill>
                  <a:schemeClr val="lt1"/>
                </a:solidFill>
              </a:ln>
              <a:effectLst/>
            </c:spPr>
            <c:extLst>
              <c:ext xmlns:c16="http://schemas.microsoft.com/office/drawing/2014/chart" uri="{C3380CC4-5D6E-409C-BE32-E72D297353CC}">
                <c16:uniqueId val="{00000005-9C10-4699-8A82-F998C05BBE1C}"/>
              </c:ext>
            </c:extLst>
          </c:dPt>
          <c:dPt>
            <c:idx val="3"/>
            <c:bubble3D val="0"/>
            <c:spPr>
              <a:solidFill>
                <a:schemeClr val="dk1">
                  <a:tint val="98500"/>
                </a:schemeClr>
              </a:solidFill>
              <a:ln w="19050">
                <a:solidFill>
                  <a:schemeClr val="lt1"/>
                </a:solidFill>
              </a:ln>
              <a:effectLst/>
            </c:spPr>
            <c:extLst>
              <c:ext xmlns:c16="http://schemas.microsoft.com/office/drawing/2014/chart" uri="{C3380CC4-5D6E-409C-BE32-E72D297353CC}">
                <c16:uniqueId val="{00000007-9C10-4699-8A82-F998C05BBE1C}"/>
              </c:ext>
            </c:extLst>
          </c:dPt>
          <c:dLbls>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it-I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Foglio1!$A$2:$A$5</c:f>
              <c:strCache>
                <c:ptCount val="3"/>
                <c:pt idx="0">
                  <c:v>1° trim.</c:v>
                </c:pt>
                <c:pt idx="1">
                  <c:v>2° trim.</c:v>
                </c:pt>
                <c:pt idx="2">
                  <c:v>3° trim.</c:v>
                </c:pt>
              </c:strCache>
            </c:strRef>
          </c:cat>
          <c:val>
            <c:numRef>
              <c:f>Foglio1!$B$2:$B$5</c:f>
              <c:numCache>
                <c:formatCode>General</c:formatCode>
                <c:ptCount val="4"/>
                <c:pt idx="0">
                  <c:v>66</c:v>
                </c:pt>
                <c:pt idx="1">
                  <c:v>31</c:v>
                </c:pt>
                <c:pt idx="2">
                  <c:v>3</c:v>
                </c:pt>
              </c:numCache>
            </c:numRef>
          </c:val>
          <c:extLst>
            <c:ext xmlns:c16="http://schemas.microsoft.com/office/drawing/2014/chart" uri="{C3380CC4-5D6E-409C-BE32-E72D297353CC}">
              <c16:uniqueId val="{00000008-9C10-4699-8A82-F998C05BBE1C}"/>
            </c:ext>
          </c:extLst>
        </c:ser>
        <c:dLbls>
          <c:showLegendKey val="0"/>
          <c:showVal val="1"/>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chemeClr val="bg1"/>
          </a:solidFill>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doughnutChart>
        <c:varyColors val="1"/>
        <c:ser>
          <c:idx val="0"/>
          <c:order val="0"/>
          <c:tx>
            <c:strRef>
              <c:f>Foglio1!$B$1</c:f>
              <c:strCache>
                <c:ptCount val="1"/>
                <c:pt idx="0">
                  <c:v>Vendite</c:v>
                </c:pt>
              </c:strCache>
            </c:strRef>
          </c:tx>
          <c:dPt>
            <c:idx val="0"/>
            <c:bubble3D val="0"/>
            <c:spPr>
              <a:solidFill>
                <a:schemeClr val="dk1">
                  <a:tint val="88500"/>
                </a:schemeClr>
              </a:solidFill>
              <a:ln w="19050">
                <a:solidFill>
                  <a:schemeClr val="lt1"/>
                </a:solidFill>
              </a:ln>
              <a:effectLst/>
            </c:spPr>
            <c:extLst>
              <c:ext xmlns:c16="http://schemas.microsoft.com/office/drawing/2014/chart" uri="{C3380CC4-5D6E-409C-BE32-E72D297353CC}">
                <c16:uniqueId val="{00000001-DE3C-4B78-BDF3-7B260FE57A2C}"/>
              </c:ext>
            </c:extLst>
          </c:dPt>
          <c:dPt>
            <c:idx val="1"/>
            <c:bubble3D val="0"/>
            <c:spPr>
              <a:solidFill>
                <a:schemeClr val="dk1">
                  <a:tint val="55000"/>
                </a:schemeClr>
              </a:solidFill>
              <a:ln w="19050">
                <a:solidFill>
                  <a:schemeClr val="lt1"/>
                </a:solidFill>
              </a:ln>
              <a:effectLst/>
            </c:spPr>
            <c:extLst>
              <c:ext xmlns:c16="http://schemas.microsoft.com/office/drawing/2014/chart" uri="{C3380CC4-5D6E-409C-BE32-E72D297353CC}">
                <c16:uniqueId val="{00000003-DE3C-4B78-BDF3-7B260FE57A2C}"/>
              </c:ext>
            </c:extLst>
          </c:dPt>
          <c:dPt>
            <c:idx val="2"/>
            <c:bubble3D val="0"/>
            <c:spPr>
              <a:solidFill>
                <a:srgbClr val="C00000"/>
              </a:solidFill>
              <a:ln w="19050">
                <a:solidFill>
                  <a:schemeClr val="lt1"/>
                </a:solidFill>
              </a:ln>
              <a:effectLst/>
            </c:spPr>
            <c:extLst>
              <c:ext xmlns:c16="http://schemas.microsoft.com/office/drawing/2014/chart" uri="{C3380CC4-5D6E-409C-BE32-E72D297353CC}">
                <c16:uniqueId val="{00000005-DE3C-4B78-BDF3-7B260FE57A2C}"/>
              </c:ext>
            </c:extLst>
          </c:dPt>
          <c:dPt>
            <c:idx val="3"/>
            <c:bubble3D val="0"/>
            <c:spPr>
              <a:solidFill>
                <a:schemeClr val="dk1">
                  <a:tint val="98500"/>
                </a:schemeClr>
              </a:solidFill>
              <a:ln w="19050">
                <a:solidFill>
                  <a:schemeClr val="lt1"/>
                </a:solidFill>
              </a:ln>
              <a:effectLst/>
            </c:spPr>
            <c:extLst>
              <c:ext xmlns:c16="http://schemas.microsoft.com/office/drawing/2014/chart" uri="{C3380CC4-5D6E-409C-BE32-E72D297353CC}">
                <c16:uniqueId val="{00000007-DE3C-4B78-BDF3-7B260FE57A2C}"/>
              </c:ext>
            </c:extLst>
          </c:dPt>
          <c:dLbls>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it-I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Foglio1!$A$2:$A$5</c:f>
              <c:strCache>
                <c:ptCount val="3"/>
                <c:pt idx="0">
                  <c:v>1° trim.</c:v>
                </c:pt>
                <c:pt idx="1">
                  <c:v>2° trim.</c:v>
                </c:pt>
                <c:pt idx="2">
                  <c:v>3° trim.</c:v>
                </c:pt>
              </c:strCache>
            </c:strRef>
          </c:cat>
          <c:val>
            <c:numRef>
              <c:f>Foglio1!$B$2:$B$5</c:f>
              <c:numCache>
                <c:formatCode>General</c:formatCode>
                <c:ptCount val="4"/>
                <c:pt idx="0">
                  <c:v>69</c:v>
                </c:pt>
                <c:pt idx="1">
                  <c:v>29</c:v>
                </c:pt>
                <c:pt idx="2">
                  <c:v>2</c:v>
                </c:pt>
              </c:numCache>
            </c:numRef>
          </c:val>
          <c:extLst>
            <c:ext xmlns:c16="http://schemas.microsoft.com/office/drawing/2014/chart" uri="{C3380CC4-5D6E-409C-BE32-E72D297353CC}">
              <c16:uniqueId val="{00000008-DE3C-4B78-BDF3-7B260FE57A2C}"/>
            </c:ext>
          </c:extLst>
        </c:ser>
        <c:dLbls>
          <c:showLegendKey val="0"/>
          <c:showVal val="1"/>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chemeClr val="bg1"/>
          </a:solidFill>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2.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3.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D275D5-2790-4076-BE83-A6B73310B0F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it-IT"/>
        </a:p>
      </dgm:t>
    </dgm:pt>
    <dgm:pt modelId="{0D4385EE-C857-44F9-A617-2ADF140410E5}">
      <dgm:prSet phldrT="[Text]" custT="1"/>
      <dgm:spPr/>
      <dgm:t>
        <a:bodyPr lIns="540000"/>
        <a:lstStyle/>
        <a:p>
          <a:pPr algn="l"/>
          <a:r>
            <a:rPr lang="it-IT" sz="1600" b="1" dirty="0"/>
            <a:t>Identificazione del bisogno della popolazione /comunità di riferimento e capacità di soddisfarlo</a:t>
          </a:r>
        </a:p>
      </dgm:t>
    </dgm:pt>
    <dgm:pt modelId="{C8DCD86D-1F8C-4079-99C3-07151263E78A}" type="parTrans" cxnId="{26FA02DF-3C21-4EA2-8FEF-7C0A86688991}">
      <dgm:prSet/>
      <dgm:spPr/>
      <dgm:t>
        <a:bodyPr/>
        <a:lstStyle/>
        <a:p>
          <a:endParaRPr lang="it-IT">
            <a:solidFill>
              <a:schemeClr val="bg1"/>
            </a:solidFill>
          </a:endParaRPr>
        </a:p>
      </dgm:t>
    </dgm:pt>
    <dgm:pt modelId="{FD98C078-3ED5-494A-96E9-2DD3E12AFAE9}" type="sibTrans" cxnId="{26FA02DF-3C21-4EA2-8FEF-7C0A86688991}">
      <dgm:prSet/>
      <dgm:spPr/>
      <dgm:t>
        <a:bodyPr/>
        <a:lstStyle/>
        <a:p>
          <a:endParaRPr lang="it-IT">
            <a:solidFill>
              <a:schemeClr val="bg1"/>
            </a:solidFill>
          </a:endParaRPr>
        </a:p>
      </dgm:t>
    </dgm:pt>
    <dgm:pt modelId="{881AB062-7F07-463E-840A-E8C9C515F5EA}">
      <dgm:prSet phldrT="[Text]" custT="1"/>
      <dgm:spPr/>
      <dgm:t>
        <a:bodyPr lIns="540000"/>
        <a:lstStyle/>
        <a:p>
          <a:pPr algn="l"/>
          <a:r>
            <a:rPr lang="it-IT" sz="1600" b="1">
              <a:cs typeface="Arial"/>
            </a:rPr>
            <a:t>Proposta </a:t>
          </a:r>
          <a:r>
            <a:rPr lang="it-IT" sz="1600" b="1"/>
            <a:t>di nuovi modelli di intervento e soluzioni (prodotti, servizi, processi)</a:t>
          </a:r>
          <a:endParaRPr lang="it-IT" sz="1600" b="1" dirty="0"/>
        </a:p>
      </dgm:t>
    </dgm:pt>
    <dgm:pt modelId="{18DD57F0-8D06-4CCB-8272-B7619C8E06A4}" type="parTrans" cxnId="{FE811DF4-A802-4DA0-8B65-AB93887B71D2}">
      <dgm:prSet/>
      <dgm:spPr/>
      <dgm:t>
        <a:bodyPr/>
        <a:lstStyle/>
        <a:p>
          <a:endParaRPr lang="it-IT">
            <a:solidFill>
              <a:schemeClr val="bg1"/>
            </a:solidFill>
          </a:endParaRPr>
        </a:p>
      </dgm:t>
    </dgm:pt>
    <dgm:pt modelId="{05EB12A7-DAD2-414C-B63C-EED26089260B}" type="sibTrans" cxnId="{FE811DF4-A802-4DA0-8B65-AB93887B71D2}">
      <dgm:prSet/>
      <dgm:spPr/>
      <dgm:t>
        <a:bodyPr/>
        <a:lstStyle/>
        <a:p>
          <a:endParaRPr lang="it-IT">
            <a:solidFill>
              <a:schemeClr val="bg1"/>
            </a:solidFill>
          </a:endParaRPr>
        </a:p>
      </dgm:t>
    </dgm:pt>
    <dgm:pt modelId="{D5CD358E-D9D0-43C3-95B3-0BFAAD4CEB19}">
      <dgm:prSet phldrT="[Text]" custT="1"/>
      <dgm:spPr/>
      <dgm:t>
        <a:bodyPr lIns="540000"/>
        <a:lstStyle/>
        <a:p>
          <a:pPr algn="l"/>
          <a:r>
            <a:rPr lang="it-IT" sz="1600" b="1"/>
            <a:t>Potenziale di crescita e creazione di modelli "best practice" replicabili </a:t>
          </a:r>
          <a:endParaRPr lang="it-IT" sz="1600" b="1" dirty="0"/>
        </a:p>
      </dgm:t>
    </dgm:pt>
    <dgm:pt modelId="{79635B00-E574-47A0-AA2C-2BFEADAEF116}" type="parTrans" cxnId="{F3A4F7C1-C8BA-4735-8945-E893CB749C0D}">
      <dgm:prSet/>
      <dgm:spPr/>
      <dgm:t>
        <a:bodyPr/>
        <a:lstStyle/>
        <a:p>
          <a:endParaRPr lang="it-IT">
            <a:solidFill>
              <a:schemeClr val="bg1"/>
            </a:solidFill>
          </a:endParaRPr>
        </a:p>
      </dgm:t>
    </dgm:pt>
    <dgm:pt modelId="{0D292C4B-97AC-419F-BB76-51644630848F}" type="sibTrans" cxnId="{F3A4F7C1-C8BA-4735-8945-E893CB749C0D}">
      <dgm:prSet/>
      <dgm:spPr/>
      <dgm:t>
        <a:bodyPr/>
        <a:lstStyle/>
        <a:p>
          <a:endParaRPr lang="it-IT">
            <a:solidFill>
              <a:schemeClr val="bg1"/>
            </a:solidFill>
          </a:endParaRPr>
        </a:p>
      </dgm:t>
    </dgm:pt>
    <dgm:pt modelId="{8A42AF55-0467-4379-AB16-1BF52B9B98FE}">
      <dgm:prSet custT="1"/>
      <dgm:spPr/>
      <dgm:t>
        <a:bodyPr lIns="540000"/>
        <a:lstStyle/>
        <a:p>
          <a:pPr algn="l"/>
          <a:r>
            <a:rPr lang="it-IT" sz="1600" b="1" dirty="0"/>
            <a:t>Tipologia e numero beneficiari e profondità dell'impatto sociale</a:t>
          </a:r>
        </a:p>
      </dgm:t>
    </dgm:pt>
    <dgm:pt modelId="{87E5B569-91C7-441F-B567-450435C5EE97}" type="parTrans" cxnId="{998308C3-AAE6-4FAE-B111-30CDFD48EF24}">
      <dgm:prSet/>
      <dgm:spPr/>
      <dgm:t>
        <a:bodyPr/>
        <a:lstStyle/>
        <a:p>
          <a:endParaRPr lang="it-IT">
            <a:solidFill>
              <a:schemeClr val="bg1"/>
            </a:solidFill>
          </a:endParaRPr>
        </a:p>
      </dgm:t>
    </dgm:pt>
    <dgm:pt modelId="{C42110AA-A38C-4BCA-8630-F4F58C456792}" type="sibTrans" cxnId="{998308C3-AAE6-4FAE-B111-30CDFD48EF24}">
      <dgm:prSet/>
      <dgm:spPr/>
      <dgm:t>
        <a:bodyPr/>
        <a:lstStyle/>
        <a:p>
          <a:endParaRPr lang="it-IT">
            <a:solidFill>
              <a:schemeClr val="bg1"/>
            </a:solidFill>
          </a:endParaRPr>
        </a:p>
      </dgm:t>
    </dgm:pt>
    <dgm:pt modelId="{0CEDA1B7-1EA4-47F6-94A9-7D15C2FD9229}">
      <dgm:prSet phldrT="[Text]" custT="1"/>
      <dgm:spPr/>
      <dgm:t>
        <a:bodyPr lIns="540000"/>
        <a:lstStyle/>
        <a:p>
          <a:pPr algn="l"/>
          <a:r>
            <a:rPr lang="it-IT" sz="1600" b="1" dirty="0"/>
            <a:t>Opportunità di partnership, sinergia e integrazione con la comunità e fra imprese</a:t>
          </a:r>
        </a:p>
      </dgm:t>
    </dgm:pt>
    <dgm:pt modelId="{399DC82E-8CAC-4539-8E89-E9315BFB43E6}" type="parTrans" cxnId="{4BFCCC7F-6058-4DA3-8F35-EA3E02792527}">
      <dgm:prSet/>
      <dgm:spPr/>
      <dgm:t>
        <a:bodyPr/>
        <a:lstStyle/>
        <a:p>
          <a:endParaRPr lang="it-IT">
            <a:solidFill>
              <a:schemeClr val="bg1"/>
            </a:solidFill>
          </a:endParaRPr>
        </a:p>
      </dgm:t>
    </dgm:pt>
    <dgm:pt modelId="{235032DE-A659-4A02-A25C-75ECB327BA72}" type="sibTrans" cxnId="{4BFCCC7F-6058-4DA3-8F35-EA3E02792527}">
      <dgm:prSet/>
      <dgm:spPr/>
      <dgm:t>
        <a:bodyPr/>
        <a:lstStyle/>
        <a:p>
          <a:endParaRPr lang="it-IT">
            <a:solidFill>
              <a:schemeClr val="bg1"/>
            </a:solidFill>
          </a:endParaRPr>
        </a:p>
      </dgm:t>
    </dgm:pt>
    <dgm:pt modelId="{A4A8B13B-23B4-4400-AA4C-2CAAF2C0BC46}" type="pres">
      <dgm:prSet presAssocID="{C5D275D5-2790-4076-BE83-A6B73310B0F5}" presName="Name0" presStyleCnt="0">
        <dgm:presLayoutVars>
          <dgm:chMax val="7"/>
          <dgm:chPref val="7"/>
          <dgm:dir/>
        </dgm:presLayoutVars>
      </dgm:prSet>
      <dgm:spPr/>
    </dgm:pt>
    <dgm:pt modelId="{81E69C0D-99A1-4158-814E-C5145C8BF03B}" type="pres">
      <dgm:prSet presAssocID="{C5D275D5-2790-4076-BE83-A6B73310B0F5}" presName="Name1" presStyleCnt="0"/>
      <dgm:spPr/>
    </dgm:pt>
    <dgm:pt modelId="{43C823D2-EA91-4E36-B79E-6E981430E8AF}" type="pres">
      <dgm:prSet presAssocID="{C5D275D5-2790-4076-BE83-A6B73310B0F5}" presName="cycle" presStyleCnt="0"/>
      <dgm:spPr/>
    </dgm:pt>
    <dgm:pt modelId="{72F589E3-6B94-4454-826B-9EE0D28A08A1}" type="pres">
      <dgm:prSet presAssocID="{C5D275D5-2790-4076-BE83-A6B73310B0F5}" presName="srcNode" presStyleLbl="node1" presStyleIdx="0" presStyleCnt="5"/>
      <dgm:spPr/>
    </dgm:pt>
    <dgm:pt modelId="{7AC1827B-91E6-453C-8EF7-037B3ECBE6B9}" type="pres">
      <dgm:prSet presAssocID="{C5D275D5-2790-4076-BE83-A6B73310B0F5}" presName="conn" presStyleLbl="parChTrans1D2" presStyleIdx="0" presStyleCnt="1"/>
      <dgm:spPr/>
    </dgm:pt>
    <dgm:pt modelId="{61DC49F5-F48B-4B35-9F14-A9A74718B698}" type="pres">
      <dgm:prSet presAssocID="{C5D275D5-2790-4076-BE83-A6B73310B0F5}" presName="extraNode" presStyleLbl="node1" presStyleIdx="0" presStyleCnt="5"/>
      <dgm:spPr/>
    </dgm:pt>
    <dgm:pt modelId="{E7EA47B5-EC56-480A-86DB-FE4574426860}" type="pres">
      <dgm:prSet presAssocID="{C5D275D5-2790-4076-BE83-A6B73310B0F5}" presName="dstNode" presStyleLbl="node1" presStyleIdx="0" presStyleCnt="5"/>
      <dgm:spPr/>
    </dgm:pt>
    <dgm:pt modelId="{A84F1965-F55A-481F-A055-91F2A903E45A}" type="pres">
      <dgm:prSet presAssocID="{0D4385EE-C857-44F9-A617-2ADF140410E5}" presName="text_1" presStyleLbl="node1" presStyleIdx="0" presStyleCnt="5">
        <dgm:presLayoutVars>
          <dgm:bulletEnabled val="1"/>
        </dgm:presLayoutVars>
      </dgm:prSet>
      <dgm:spPr/>
    </dgm:pt>
    <dgm:pt modelId="{9F92DA9A-ED82-41FA-84B5-8B858FCE7637}" type="pres">
      <dgm:prSet presAssocID="{0D4385EE-C857-44F9-A617-2ADF140410E5}" presName="accent_1" presStyleCnt="0"/>
      <dgm:spPr/>
    </dgm:pt>
    <dgm:pt modelId="{DF5F366A-4555-4A6F-9019-A8DB04DF5C06}" type="pres">
      <dgm:prSet presAssocID="{0D4385EE-C857-44F9-A617-2ADF140410E5}" presName="accentRepeatNode" presStyleLbl="solidFgAcc1" presStyleIdx="0" presStyleCnt="5" custScaleX="141687" custScaleY="141687"/>
      <dgm:spPr/>
    </dgm:pt>
    <dgm:pt modelId="{6C478A7B-A1D4-40F7-8670-8B555664B13B}" type="pres">
      <dgm:prSet presAssocID="{8A42AF55-0467-4379-AB16-1BF52B9B98FE}" presName="text_2" presStyleLbl="node1" presStyleIdx="1" presStyleCnt="5">
        <dgm:presLayoutVars>
          <dgm:bulletEnabled val="1"/>
        </dgm:presLayoutVars>
      </dgm:prSet>
      <dgm:spPr/>
    </dgm:pt>
    <dgm:pt modelId="{959295EA-C3B0-49B5-A28B-A2FC8890C847}" type="pres">
      <dgm:prSet presAssocID="{8A42AF55-0467-4379-AB16-1BF52B9B98FE}" presName="accent_2" presStyleCnt="0"/>
      <dgm:spPr/>
    </dgm:pt>
    <dgm:pt modelId="{32F2A9EF-DEAC-4E70-982D-9B1B76323DA9}" type="pres">
      <dgm:prSet presAssocID="{8A42AF55-0467-4379-AB16-1BF52B9B98FE}" presName="accentRepeatNode" presStyleLbl="solidFgAcc1" presStyleIdx="1" presStyleCnt="5" custScaleX="141687" custScaleY="141687"/>
      <dgm:spPr/>
    </dgm:pt>
    <dgm:pt modelId="{AD4A0799-78EF-4920-A78E-078662712516}" type="pres">
      <dgm:prSet presAssocID="{881AB062-7F07-463E-840A-E8C9C515F5EA}" presName="text_3" presStyleLbl="node1" presStyleIdx="2" presStyleCnt="5">
        <dgm:presLayoutVars>
          <dgm:bulletEnabled val="1"/>
        </dgm:presLayoutVars>
      </dgm:prSet>
      <dgm:spPr/>
    </dgm:pt>
    <dgm:pt modelId="{B7DDF9D9-47F7-48AC-9E53-D9FD02F669EF}" type="pres">
      <dgm:prSet presAssocID="{881AB062-7F07-463E-840A-E8C9C515F5EA}" presName="accent_3" presStyleCnt="0"/>
      <dgm:spPr/>
    </dgm:pt>
    <dgm:pt modelId="{284F165A-9ED9-4DFD-88C2-D6765EB8AA8B}" type="pres">
      <dgm:prSet presAssocID="{881AB062-7F07-463E-840A-E8C9C515F5EA}" presName="accentRepeatNode" presStyleLbl="solidFgAcc1" presStyleIdx="2" presStyleCnt="5" custScaleX="141687" custScaleY="141687"/>
      <dgm:spPr/>
    </dgm:pt>
    <dgm:pt modelId="{6BC20216-A4FC-4395-884A-FEE2BFCF44DA}" type="pres">
      <dgm:prSet presAssocID="{D5CD358E-D9D0-43C3-95B3-0BFAAD4CEB19}" presName="text_4" presStyleLbl="node1" presStyleIdx="3" presStyleCnt="5">
        <dgm:presLayoutVars>
          <dgm:bulletEnabled val="1"/>
        </dgm:presLayoutVars>
      </dgm:prSet>
      <dgm:spPr/>
    </dgm:pt>
    <dgm:pt modelId="{83FFCE3F-03C9-45A7-B696-617DFB16AB8F}" type="pres">
      <dgm:prSet presAssocID="{D5CD358E-D9D0-43C3-95B3-0BFAAD4CEB19}" presName="accent_4" presStyleCnt="0"/>
      <dgm:spPr/>
    </dgm:pt>
    <dgm:pt modelId="{CFBE6D5D-250C-410E-AED6-BCF124B6C4F9}" type="pres">
      <dgm:prSet presAssocID="{D5CD358E-D9D0-43C3-95B3-0BFAAD4CEB19}" presName="accentRepeatNode" presStyleLbl="solidFgAcc1" presStyleIdx="3" presStyleCnt="5" custScaleX="141687" custScaleY="141687"/>
      <dgm:spPr/>
    </dgm:pt>
    <dgm:pt modelId="{AA651E1F-7E96-4E6F-81F8-4A8169B14108}" type="pres">
      <dgm:prSet presAssocID="{0CEDA1B7-1EA4-47F6-94A9-7D15C2FD9229}" presName="text_5" presStyleLbl="node1" presStyleIdx="4" presStyleCnt="5" custLinFactNeighborX="174" custLinFactNeighborY="916">
        <dgm:presLayoutVars>
          <dgm:bulletEnabled val="1"/>
        </dgm:presLayoutVars>
      </dgm:prSet>
      <dgm:spPr/>
    </dgm:pt>
    <dgm:pt modelId="{12835084-69AD-468F-B8E3-F798F7ABBB5F}" type="pres">
      <dgm:prSet presAssocID="{0CEDA1B7-1EA4-47F6-94A9-7D15C2FD9229}" presName="accent_5" presStyleCnt="0"/>
      <dgm:spPr/>
    </dgm:pt>
    <dgm:pt modelId="{0F351633-BF86-43CB-BDE7-F82C466CF094}" type="pres">
      <dgm:prSet presAssocID="{0CEDA1B7-1EA4-47F6-94A9-7D15C2FD9229}" presName="accentRepeatNode" presStyleLbl="solidFgAcc1" presStyleIdx="4" presStyleCnt="5" custScaleX="141687" custScaleY="141687"/>
      <dgm:spPr/>
    </dgm:pt>
  </dgm:ptLst>
  <dgm:cxnLst>
    <dgm:cxn modelId="{F6BD5E25-5EC6-4AEE-9601-4BB880CA1FBA}" type="presOf" srcId="{8A42AF55-0467-4379-AB16-1BF52B9B98FE}" destId="{6C478A7B-A1D4-40F7-8670-8B555664B13B}" srcOrd="0" destOrd="0" presId="urn:microsoft.com/office/officeart/2008/layout/VerticalCurvedList"/>
    <dgm:cxn modelId="{B8E41D5E-3C28-459B-B2BA-76B2C2FEC1FA}" type="presOf" srcId="{D5CD358E-D9D0-43C3-95B3-0BFAAD4CEB19}" destId="{6BC20216-A4FC-4395-884A-FEE2BFCF44DA}" srcOrd="0" destOrd="0" presId="urn:microsoft.com/office/officeart/2008/layout/VerticalCurvedList"/>
    <dgm:cxn modelId="{4BFCCC7F-6058-4DA3-8F35-EA3E02792527}" srcId="{C5D275D5-2790-4076-BE83-A6B73310B0F5}" destId="{0CEDA1B7-1EA4-47F6-94A9-7D15C2FD9229}" srcOrd="4" destOrd="0" parTransId="{399DC82E-8CAC-4539-8E89-E9315BFB43E6}" sibTransId="{235032DE-A659-4A02-A25C-75ECB327BA72}"/>
    <dgm:cxn modelId="{84746394-1D78-4498-B587-A0BDFB5681A2}" type="presOf" srcId="{0D4385EE-C857-44F9-A617-2ADF140410E5}" destId="{A84F1965-F55A-481F-A055-91F2A903E45A}" srcOrd="0" destOrd="0" presId="urn:microsoft.com/office/officeart/2008/layout/VerticalCurvedList"/>
    <dgm:cxn modelId="{C712BC99-6489-41EC-B622-6B8B28A62D45}" type="presOf" srcId="{0CEDA1B7-1EA4-47F6-94A9-7D15C2FD9229}" destId="{AA651E1F-7E96-4E6F-81F8-4A8169B14108}" srcOrd="0" destOrd="0" presId="urn:microsoft.com/office/officeart/2008/layout/VerticalCurvedList"/>
    <dgm:cxn modelId="{CB8709B4-0F09-4389-AF27-5C1569CFE777}" type="presOf" srcId="{C5D275D5-2790-4076-BE83-A6B73310B0F5}" destId="{A4A8B13B-23B4-4400-AA4C-2CAAF2C0BC46}" srcOrd="0" destOrd="0" presId="urn:microsoft.com/office/officeart/2008/layout/VerticalCurvedList"/>
    <dgm:cxn modelId="{F3A4F7C1-C8BA-4735-8945-E893CB749C0D}" srcId="{C5D275D5-2790-4076-BE83-A6B73310B0F5}" destId="{D5CD358E-D9D0-43C3-95B3-0BFAAD4CEB19}" srcOrd="3" destOrd="0" parTransId="{79635B00-E574-47A0-AA2C-2BFEADAEF116}" sibTransId="{0D292C4B-97AC-419F-BB76-51644630848F}"/>
    <dgm:cxn modelId="{998308C3-AAE6-4FAE-B111-30CDFD48EF24}" srcId="{C5D275D5-2790-4076-BE83-A6B73310B0F5}" destId="{8A42AF55-0467-4379-AB16-1BF52B9B98FE}" srcOrd="1" destOrd="0" parTransId="{87E5B569-91C7-441F-B567-450435C5EE97}" sibTransId="{C42110AA-A38C-4BCA-8630-F4F58C456792}"/>
    <dgm:cxn modelId="{2F031CC8-B3A2-4FCB-AA27-825F84157613}" type="presOf" srcId="{881AB062-7F07-463E-840A-E8C9C515F5EA}" destId="{AD4A0799-78EF-4920-A78E-078662712516}" srcOrd="0" destOrd="0" presId="urn:microsoft.com/office/officeart/2008/layout/VerticalCurvedList"/>
    <dgm:cxn modelId="{26FA02DF-3C21-4EA2-8FEF-7C0A86688991}" srcId="{C5D275D5-2790-4076-BE83-A6B73310B0F5}" destId="{0D4385EE-C857-44F9-A617-2ADF140410E5}" srcOrd="0" destOrd="0" parTransId="{C8DCD86D-1F8C-4079-99C3-07151263E78A}" sibTransId="{FD98C078-3ED5-494A-96E9-2DD3E12AFAE9}"/>
    <dgm:cxn modelId="{5225FEDF-58CC-4F98-B404-D7FCDBDDC098}" type="presOf" srcId="{FD98C078-3ED5-494A-96E9-2DD3E12AFAE9}" destId="{7AC1827B-91E6-453C-8EF7-037B3ECBE6B9}" srcOrd="0" destOrd="0" presId="urn:microsoft.com/office/officeart/2008/layout/VerticalCurvedList"/>
    <dgm:cxn modelId="{FE811DF4-A802-4DA0-8B65-AB93887B71D2}" srcId="{C5D275D5-2790-4076-BE83-A6B73310B0F5}" destId="{881AB062-7F07-463E-840A-E8C9C515F5EA}" srcOrd="2" destOrd="0" parTransId="{18DD57F0-8D06-4CCB-8272-B7619C8E06A4}" sibTransId="{05EB12A7-DAD2-414C-B63C-EED26089260B}"/>
    <dgm:cxn modelId="{8C7605C1-1221-4740-A292-39CA6B9DF8D1}" type="presParOf" srcId="{A4A8B13B-23B4-4400-AA4C-2CAAF2C0BC46}" destId="{81E69C0D-99A1-4158-814E-C5145C8BF03B}" srcOrd="0" destOrd="0" presId="urn:microsoft.com/office/officeart/2008/layout/VerticalCurvedList"/>
    <dgm:cxn modelId="{6E1517E5-A97F-4D40-A418-84C24640260B}" type="presParOf" srcId="{81E69C0D-99A1-4158-814E-C5145C8BF03B}" destId="{43C823D2-EA91-4E36-B79E-6E981430E8AF}" srcOrd="0" destOrd="0" presId="urn:microsoft.com/office/officeart/2008/layout/VerticalCurvedList"/>
    <dgm:cxn modelId="{C67E233C-B177-4EE2-9534-35BFEA11DD7D}" type="presParOf" srcId="{43C823D2-EA91-4E36-B79E-6E981430E8AF}" destId="{72F589E3-6B94-4454-826B-9EE0D28A08A1}" srcOrd="0" destOrd="0" presId="urn:microsoft.com/office/officeart/2008/layout/VerticalCurvedList"/>
    <dgm:cxn modelId="{62DB5FA3-873B-4EE0-A612-5F432C718923}" type="presParOf" srcId="{43C823D2-EA91-4E36-B79E-6E981430E8AF}" destId="{7AC1827B-91E6-453C-8EF7-037B3ECBE6B9}" srcOrd="1" destOrd="0" presId="urn:microsoft.com/office/officeart/2008/layout/VerticalCurvedList"/>
    <dgm:cxn modelId="{60700ACA-8C6D-4707-9D99-91D60FF3406F}" type="presParOf" srcId="{43C823D2-EA91-4E36-B79E-6E981430E8AF}" destId="{61DC49F5-F48B-4B35-9F14-A9A74718B698}" srcOrd="2" destOrd="0" presId="urn:microsoft.com/office/officeart/2008/layout/VerticalCurvedList"/>
    <dgm:cxn modelId="{340F007D-AD2E-46DF-A55E-CC34D616B9D4}" type="presParOf" srcId="{43C823D2-EA91-4E36-B79E-6E981430E8AF}" destId="{E7EA47B5-EC56-480A-86DB-FE4574426860}" srcOrd="3" destOrd="0" presId="urn:microsoft.com/office/officeart/2008/layout/VerticalCurvedList"/>
    <dgm:cxn modelId="{906E4933-C319-4CB2-B9E2-C9A50C14D246}" type="presParOf" srcId="{81E69C0D-99A1-4158-814E-C5145C8BF03B}" destId="{A84F1965-F55A-481F-A055-91F2A903E45A}" srcOrd="1" destOrd="0" presId="urn:microsoft.com/office/officeart/2008/layout/VerticalCurvedList"/>
    <dgm:cxn modelId="{1B11FF58-EF65-4954-8790-7EB667A3B5D1}" type="presParOf" srcId="{81E69C0D-99A1-4158-814E-C5145C8BF03B}" destId="{9F92DA9A-ED82-41FA-84B5-8B858FCE7637}" srcOrd="2" destOrd="0" presId="urn:microsoft.com/office/officeart/2008/layout/VerticalCurvedList"/>
    <dgm:cxn modelId="{419D61FD-E34F-4311-BAD6-462B5D0E93E5}" type="presParOf" srcId="{9F92DA9A-ED82-41FA-84B5-8B858FCE7637}" destId="{DF5F366A-4555-4A6F-9019-A8DB04DF5C06}" srcOrd="0" destOrd="0" presId="urn:microsoft.com/office/officeart/2008/layout/VerticalCurvedList"/>
    <dgm:cxn modelId="{E119CB91-014F-479B-A4E0-3972E9920EE6}" type="presParOf" srcId="{81E69C0D-99A1-4158-814E-C5145C8BF03B}" destId="{6C478A7B-A1D4-40F7-8670-8B555664B13B}" srcOrd="3" destOrd="0" presId="urn:microsoft.com/office/officeart/2008/layout/VerticalCurvedList"/>
    <dgm:cxn modelId="{28C812FE-E79E-434B-B20C-876F0BBB729A}" type="presParOf" srcId="{81E69C0D-99A1-4158-814E-C5145C8BF03B}" destId="{959295EA-C3B0-49B5-A28B-A2FC8890C847}" srcOrd="4" destOrd="0" presId="urn:microsoft.com/office/officeart/2008/layout/VerticalCurvedList"/>
    <dgm:cxn modelId="{53B8EA5B-E677-4BE6-ADAA-B9BDC139B43B}" type="presParOf" srcId="{959295EA-C3B0-49B5-A28B-A2FC8890C847}" destId="{32F2A9EF-DEAC-4E70-982D-9B1B76323DA9}" srcOrd="0" destOrd="0" presId="urn:microsoft.com/office/officeart/2008/layout/VerticalCurvedList"/>
    <dgm:cxn modelId="{35E1D601-E152-4B67-AD5B-43FC2052842C}" type="presParOf" srcId="{81E69C0D-99A1-4158-814E-C5145C8BF03B}" destId="{AD4A0799-78EF-4920-A78E-078662712516}" srcOrd="5" destOrd="0" presId="urn:microsoft.com/office/officeart/2008/layout/VerticalCurvedList"/>
    <dgm:cxn modelId="{429840C3-AA45-466A-813C-142107627103}" type="presParOf" srcId="{81E69C0D-99A1-4158-814E-C5145C8BF03B}" destId="{B7DDF9D9-47F7-48AC-9E53-D9FD02F669EF}" srcOrd="6" destOrd="0" presId="urn:microsoft.com/office/officeart/2008/layout/VerticalCurvedList"/>
    <dgm:cxn modelId="{FAA6EBE6-1CC6-4A36-A21F-E95834663C50}" type="presParOf" srcId="{B7DDF9D9-47F7-48AC-9E53-D9FD02F669EF}" destId="{284F165A-9ED9-4DFD-88C2-D6765EB8AA8B}" srcOrd="0" destOrd="0" presId="urn:microsoft.com/office/officeart/2008/layout/VerticalCurvedList"/>
    <dgm:cxn modelId="{D707EA59-F1E0-49D8-A8F1-7F6866847857}" type="presParOf" srcId="{81E69C0D-99A1-4158-814E-C5145C8BF03B}" destId="{6BC20216-A4FC-4395-884A-FEE2BFCF44DA}" srcOrd="7" destOrd="0" presId="urn:microsoft.com/office/officeart/2008/layout/VerticalCurvedList"/>
    <dgm:cxn modelId="{D62A3800-7F15-4E56-A288-FA27D6B313E2}" type="presParOf" srcId="{81E69C0D-99A1-4158-814E-C5145C8BF03B}" destId="{83FFCE3F-03C9-45A7-B696-617DFB16AB8F}" srcOrd="8" destOrd="0" presId="urn:microsoft.com/office/officeart/2008/layout/VerticalCurvedList"/>
    <dgm:cxn modelId="{B1FFADE7-590A-4AEA-804A-A21B6B9A648A}" type="presParOf" srcId="{83FFCE3F-03C9-45A7-B696-617DFB16AB8F}" destId="{CFBE6D5D-250C-410E-AED6-BCF124B6C4F9}" srcOrd="0" destOrd="0" presId="urn:microsoft.com/office/officeart/2008/layout/VerticalCurvedList"/>
    <dgm:cxn modelId="{CC20BBF6-5C98-4CD4-8B1A-214BFE62D44D}" type="presParOf" srcId="{81E69C0D-99A1-4158-814E-C5145C8BF03B}" destId="{AA651E1F-7E96-4E6F-81F8-4A8169B14108}" srcOrd="9" destOrd="0" presId="urn:microsoft.com/office/officeart/2008/layout/VerticalCurvedList"/>
    <dgm:cxn modelId="{EE35AE6D-BE50-470B-B31B-BCE3503E2C8C}" type="presParOf" srcId="{81E69C0D-99A1-4158-814E-C5145C8BF03B}" destId="{12835084-69AD-468F-B8E3-F798F7ABBB5F}" srcOrd="10" destOrd="0" presId="urn:microsoft.com/office/officeart/2008/layout/VerticalCurvedList"/>
    <dgm:cxn modelId="{82934DF4-5F33-4503-BA18-DE14C5D9FEC9}" type="presParOf" srcId="{12835084-69AD-468F-B8E3-F798F7ABBB5F}" destId="{0F351633-BF86-43CB-BDE7-F82C466CF094}"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D275D5-2790-4076-BE83-A6B73310B0F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it-IT"/>
        </a:p>
      </dgm:t>
    </dgm:pt>
    <dgm:pt modelId="{0D4385EE-C857-44F9-A617-2ADF140410E5}">
      <dgm:prSet phldrT="[Text]" custT="1"/>
      <dgm:spPr/>
      <dgm:t>
        <a:bodyPr lIns="540000"/>
        <a:lstStyle/>
        <a:p>
          <a:pPr algn="l"/>
          <a:r>
            <a:rPr lang="it-IT" sz="1600" b="1" dirty="0">
              <a:solidFill>
                <a:schemeClr val="bg1"/>
              </a:solidFill>
            </a:rPr>
            <a:t>Finanziamento chirografario con tasso agevolato </a:t>
          </a:r>
          <a:endParaRPr lang="it-IT" sz="1600" b="1" dirty="0"/>
        </a:p>
      </dgm:t>
    </dgm:pt>
    <dgm:pt modelId="{C8DCD86D-1F8C-4079-99C3-07151263E78A}" type="parTrans" cxnId="{26FA02DF-3C21-4EA2-8FEF-7C0A86688991}">
      <dgm:prSet/>
      <dgm:spPr/>
      <dgm:t>
        <a:bodyPr/>
        <a:lstStyle/>
        <a:p>
          <a:endParaRPr lang="it-IT">
            <a:solidFill>
              <a:schemeClr val="bg1"/>
            </a:solidFill>
          </a:endParaRPr>
        </a:p>
      </dgm:t>
    </dgm:pt>
    <dgm:pt modelId="{FD98C078-3ED5-494A-96E9-2DD3E12AFAE9}" type="sibTrans" cxnId="{26FA02DF-3C21-4EA2-8FEF-7C0A86688991}">
      <dgm:prSet/>
      <dgm:spPr/>
      <dgm:t>
        <a:bodyPr/>
        <a:lstStyle/>
        <a:p>
          <a:endParaRPr lang="it-IT">
            <a:solidFill>
              <a:schemeClr val="bg1"/>
            </a:solidFill>
          </a:endParaRPr>
        </a:p>
      </dgm:t>
    </dgm:pt>
    <dgm:pt modelId="{881AB062-7F07-463E-840A-E8C9C515F5EA}">
      <dgm:prSet phldrT="[Text]" custT="1"/>
      <dgm:spPr/>
      <dgm:t>
        <a:bodyPr lIns="540000"/>
        <a:lstStyle/>
        <a:p>
          <a:pPr algn="l"/>
          <a:r>
            <a:rPr lang="it-IT" sz="1600" b="1" dirty="0">
              <a:cs typeface="Arial"/>
            </a:rPr>
            <a:t>Avvio di nuove relazioni e sinergie con altre  Imprese Profit e non Profit nostre clienti e non </a:t>
          </a:r>
          <a:endParaRPr lang="it-IT" sz="1600" b="1" dirty="0"/>
        </a:p>
      </dgm:t>
    </dgm:pt>
    <dgm:pt modelId="{18DD57F0-8D06-4CCB-8272-B7619C8E06A4}" type="parTrans" cxnId="{FE811DF4-A802-4DA0-8B65-AB93887B71D2}">
      <dgm:prSet/>
      <dgm:spPr/>
      <dgm:t>
        <a:bodyPr/>
        <a:lstStyle/>
        <a:p>
          <a:endParaRPr lang="it-IT">
            <a:solidFill>
              <a:schemeClr val="bg1"/>
            </a:solidFill>
          </a:endParaRPr>
        </a:p>
      </dgm:t>
    </dgm:pt>
    <dgm:pt modelId="{05EB12A7-DAD2-414C-B63C-EED26089260B}" type="sibTrans" cxnId="{FE811DF4-A802-4DA0-8B65-AB93887B71D2}">
      <dgm:prSet/>
      <dgm:spPr/>
      <dgm:t>
        <a:bodyPr/>
        <a:lstStyle/>
        <a:p>
          <a:endParaRPr lang="it-IT">
            <a:solidFill>
              <a:schemeClr val="bg1"/>
            </a:solidFill>
          </a:endParaRPr>
        </a:p>
      </dgm:t>
    </dgm:pt>
    <dgm:pt modelId="{D5CD358E-D9D0-43C3-95B3-0BFAAD4CEB19}">
      <dgm:prSet phldrT="[Text]" custT="1"/>
      <dgm:spPr/>
      <dgm:t>
        <a:bodyPr lIns="540000"/>
        <a:lstStyle/>
        <a:p>
          <a:pPr algn="l"/>
          <a:r>
            <a:rPr lang="it-IT" sz="1600" b="1" dirty="0"/>
            <a:t>Presentazione da parte del Founder Albergo Etico dell’idea progettuale ad altri nostri clienti.  In fase di avvio, nuovi Progetti  </a:t>
          </a:r>
          <a:r>
            <a:rPr lang="it-IT" sz="1600" b="1"/>
            <a:t>di "Albergo Etico" in </a:t>
          </a:r>
          <a:r>
            <a:rPr lang="it-IT" sz="1600" b="1" dirty="0"/>
            <a:t>altre Regioni D’Italia </a:t>
          </a:r>
        </a:p>
      </dgm:t>
    </dgm:pt>
    <dgm:pt modelId="{79635B00-E574-47A0-AA2C-2BFEADAEF116}" type="parTrans" cxnId="{F3A4F7C1-C8BA-4735-8945-E893CB749C0D}">
      <dgm:prSet/>
      <dgm:spPr/>
      <dgm:t>
        <a:bodyPr/>
        <a:lstStyle/>
        <a:p>
          <a:endParaRPr lang="it-IT">
            <a:solidFill>
              <a:schemeClr val="bg1"/>
            </a:solidFill>
          </a:endParaRPr>
        </a:p>
      </dgm:t>
    </dgm:pt>
    <dgm:pt modelId="{0D292C4B-97AC-419F-BB76-51644630848F}" type="sibTrans" cxnId="{F3A4F7C1-C8BA-4735-8945-E893CB749C0D}">
      <dgm:prSet/>
      <dgm:spPr/>
      <dgm:t>
        <a:bodyPr/>
        <a:lstStyle/>
        <a:p>
          <a:endParaRPr lang="it-IT">
            <a:solidFill>
              <a:schemeClr val="bg1"/>
            </a:solidFill>
          </a:endParaRPr>
        </a:p>
      </dgm:t>
    </dgm:pt>
    <dgm:pt modelId="{8A42AF55-0467-4379-AB16-1BF52B9B98FE}">
      <dgm:prSet custT="1"/>
      <dgm:spPr/>
      <dgm:t>
        <a:bodyPr lIns="540000"/>
        <a:lstStyle/>
        <a:p>
          <a:pPr algn="l"/>
          <a:r>
            <a:rPr lang="it-IT" sz="1600" b="1" dirty="0"/>
            <a:t>Liberalità per 5 anni, a fronte del raggiungimento di una serie di KPI  condivisi   e OUTCOME raggiunti, anno per anno  </a:t>
          </a:r>
        </a:p>
      </dgm:t>
    </dgm:pt>
    <dgm:pt modelId="{87E5B569-91C7-441F-B567-450435C5EE97}" type="parTrans" cxnId="{998308C3-AAE6-4FAE-B111-30CDFD48EF24}">
      <dgm:prSet/>
      <dgm:spPr/>
      <dgm:t>
        <a:bodyPr/>
        <a:lstStyle/>
        <a:p>
          <a:endParaRPr lang="it-IT">
            <a:solidFill>
              <a:schemeClr val="bg1"/>
            </a:solidFill>
          </a:endParaRPr>
        </a:p>
      </dgm:t>
    </dgm:pt>
    <dgm:pt modelId="{C42110AA-A38C-4BCA-8630-F4F58C456792}" type="sibTrans" cxnId="{998308C3-AAE6-4FAE-B111-30CDFD48EF24}">
      <dgm:prSet/>
      <dgm:spPr/>
      <dgm:t>
        <a:bodyPr/>
        <a:lstStyle/>
        <a:p>
          <a:endParaRPr lang="it-IT">
            <a:solidFill>
              <a:schemeClr val="bg1"/>
            </a:solidFill>
          </a:endParaRPr>
        </a:p>
      </dgm:t>
    </dgm:pt>
    <dgm:pt modelId="{0CEDA1B7-1EA4-47F6-94A9-7D15C2FD9229}">
      <dgm:prSet phldrT="[Text]" custT="1"/>
      <dgm:spPr/>
      <dgm:t>
        <a:bodyPr lIns="540000"/>
        <a:lstStyle/>
        <a:p>
          <a:pPr algn="l"/>
          <a:r>
            <a:rPr lang="it-IT" sz="1600" b="1" dirty="0"/>
            <a:t>Attività di affiancamento nella ricerca di nuove Fonti di Finanziamento , in fase di avvio  «incubatore Sociale» all’interno dell’albergo etico con nostro supporto info-formativo </a:t>
          </a:r>
        </a:p>
      </dgm:t>
    </dgm:pt>
    <dgm:pt modelId="{399DC82E-8CAC-4539-8E89-E9315BFB43E6}" type="parTrans" cxnId="{4BFCCC7F-6058-4DA3-8F35-EA3E02792527}">
      <dgm:prSet/>
      <dgm:spPr/>
      <dgm:t>
        <a:bodyPr/>
        <a:lstStyle/>
        <a:p>
          <a:endParaRPr lang="it-IT">
            <a:solidFill>
              <a:schemeClr val="bg1"/>
            </a:solidFill>
          </a:endParaRPr>
        </a:p>
      </dgm:t>
    </dgm:pt>
    <dgm:pt modelId="{235032DE-A659-4A02-A25C-75ECB327BA72}" type="sibTrans" cxnId="{4BFCCC7F-6058-4DA3-8F35-EA3E02792527}">
      <dgm:prSet/>
      <dgm:spPr/>
      <dgm:t>
        <a:bodyPr/>
        <a:lstStyle/>
        <a:p>
          <a:endParaRPr lang="it-IT">
            <a:solidFill>
              <a:schemeClr val="bg1"/>
            </a:solidFill>
          </a:endParaRPr>
        </a:p>
      </dgm:t>
    </dgm:pt>
    <dgm:pt modelId="{A4A8B13B-23B4-4400-AA4C-2CAAF2C0BC46}" type="pres">
      <dgm:prSet presAssocID="{C5D275D5-2790-4076-BE83-A6B73310B0F5}" presName="Name0" presStyleCnt="0">
        <dgm:presLayoutVars>
          <dgm:chMax val="7"/>
          <dgm:chPref val="7"/>
          <dgm:dir/>
        </dgm:presLayoutVars>
      </dgm:prSet>
      <dgm:spPr/>
    </dgm:pt>
    <dgm:pt modelId="{81E69C0D-99A1-4158-814E-C5145C8BF03B}" type="pres">
      <dgm:prSet presAssocID="{C5D275D5-2790-4076-BE83-A6B73310B0F5}" presName="Name1" presStyleCnt="0"/>
      <dgm:spPr/>
    </dgm:pt>
    <dgm:pt modelId="{43C823D2-EA91-4E36-B79E-6E981430E8AF}" type="pres">
      <dgm:prSet presAssocID="{C5D275D5-2790-4076-BE83-A6B73310B0F5}" presName="cycle" presStyleCnt="0"/>
      <dgm:spPr/>
    </dgm:pt>
    <dgm:pt modelId="{72F589E3-6B94-4454-826B-9EE0D28A08A1}" type="pres">
      <dgm:prSet presAssocID="{C5D275D5-2790-4076-BE83-A6B73310B0F5}" presName="srcNode" presStyleLbl="node1" presStyleIdx="0" presStyleCnt="5"/>
      <dgm:spPr/>
    </dgm:pt>
    <dgm:pt modelId="{7AC1827B-91E6-453C-8EF7-037B3ECBE6B9}" type="pres">
      <dgm:prSet presAssocID="{C5D275D5-2790-4076-BE83-A6B73310B0F5}" presName="conn" presStyleLbl="parChTrans1D2" presStyleIdx="0" presStyleCnt="1"/>
      <dgm:spPr/>
    </dgm:pt>
    <dgm:pt modelId="{61DC49F5-F48B-4B35-9F14-A9A74718B698}" type="pres">
      <dgm:prSet presAssocID="{C5D275D5-2790-4076-BE83-A6B73310B0F5}" presName="extraNode" presStyleLbl="node1" presStyleIdx="0" presStyleCnt="5"/>
      <dgm:spPr/>
    </dgm:pt>
    <dgm:pt modelId="{E7EA47B5-EC56-480A-86DB-FE4574426860}" type="pres">
      <dgm:prSet presAssocID="{C5D275D5-2790-4076-BE83-A6B73310B0F5}" presName="dstNode" presStyleLbl="node1" presStyleIdx="0" presStyleCnt="5"/>
      <dgm:spPr/>
    </dgm:pt>
    <dgm:pt modelId="{A84F1965-F55A-481F-A055-91F2A903E45A}" type="pres">
      <dgm:prSet presAssocID="{0D4385EE-C857-44F9-A617-2ADF140410E5}" presName="text_1" presStyleLbl="node1" presStyleIdx="0" presStyleCnt="5" custScaleY="113919" custLinFactNeighborX="1291" custLinFactNeighborY="564">
        <dgm:presLayoutVars>
          <dgm:bulletEnabled val="1"/>
        </dgm:presLayoutVars>
      </dgm:prSet>
      <dgm:spPr/>
    </dgm:pt>
    <dgm:pt modelId="{9F92DA9A-ED82-41FA-84B5-8B858FCE7637}" type="pres">
      <dgm:prSet presAssocID="{0D4385EE-C857-44F9-A617-2ADF140410E5}" presName="accent_1" presStyleCnt="0"/>
      <dgm:spPr/>
    </dgm:pt>
    <dgm:pt modelId="{DF5F366A-4555-4A6F-9019-A8DB04DF5C06}" type="pres">
      <dgm:prSet presAssocID="{0D4385EE-C857-44F9-A617-2ADF140410E5}" presName="accentRepeatNode" presStyleLbl="solidFgAcc1" presStyleIdx="0" presStyleCnt="5" custScaleX="141687" custScaleY="141687"/>
      <dgm:spPr/>
    </dgm:pt>
    <dgm:pt modelId="{6C478A7B-A1D4-40F7-8670-8B555664B13B}" type="pres">
      <dgm:prSet presAssocID="{8A42AF55-0467-4379-AB16-1BF52B9B98FE}" presName="text_2" presStyleLbl="node1" presStyleIdx="1" presStyleCnt="5" custScaleY="129763">
        <dgm:presLayoutVars>
          <dgm:bulletEnabled val="1"/>
        </dgm:presLayoutVars>
      </dgm:prSet>
      <dgm:spPr/>
    </dgm:pt>
    <dgm:pt modelId="{959295EA-C3B0-49B5-A28B-A2FC8890C847}" type="pres">
      <dgm:prSet presAssocID="{8A42AF55-0467-4379-AB16-1BF52B9B98FE}" presName="accent_2" presStyleCnt="0"/>
      <dgm:spPr/>
    </dgm:pt>
    <dgm:pt modelId="{32F2A9EF-DEAC-4E70-982D-9B1B76323DA9}" type="pres">
      <dgm:prSet presAssocID="{8A42AF55-0467-4379-AB16-1BF52B9B98FE}" presName="accentRepeatNode" presStyleLbl="solidFgAcc1" presStyleIdx="1" presStyleCnt="5" custScaleX="141687" custScaleY="141687"/>
      <dgm:spPr/>
    </dgm:pt>
    <dgm:pt modelId="{AD4A0799-78EF-4920-A78E-078662712516}" type="pres">
      <dgm:prSet presAssocID="{881AB062-7F07-463E-840A-E8C9C515F5EA}" presName="text_3" presStyleLbl="node1" presStyleIdx="2" presStyleCnt="5" custScaleY="126983">
        <dgm:presLayoutVars>
          <dgm:bulletEnabled val="1"/>
        </dgm:presLayoutVars>
      </dgm:prSet>
      <dgm:spPr/>
    </dgm:pt>
    <dgm:pt modelId="{B7DDF9D9-47F7-48AC-9E53-D9FD02F669EF}" type="pres">
      <dgm:prSet presAssocID="{881AB062-7F07-463E-840A-E8C9C515F5EA}" presName="accent_3" presStyleCnt="0"/>
      <dgm:spPr/>
    </dgm:pt>
    <dgm:pt modelId="{284F165A-9ED9-4DFD-88C2-D6765EB8AA8B}" type="pres">
      <dgm:prSet presAssocID="{881AB062-7F07-463E-840A-E8C9C515F5EA}" presName="accentRepeatNode" presStyleLbl="solidFgAcc1" presStyleIdx="2" presStyleCnt="5" custScaleX="141687" custScaleY="141687"/>
      <dgm:spPr/>
    </dgm:pt>
    <dgm:pt modelId="{6BC20216-A4FC-4395-884A-FEE2BFCF44DA}" type="pres">
      <dgm:prSet presAssocID="{D5CD358E-D9D0-43C3-95B3-0BFAAD4CEB19}" presName="text_4" presStyleLbl="node1" presStyleIdx="3" presStyleCnt="5" custScaleY="130247">
        <dgm:presLayoutVars>
          <dgm:bulletEnabled val="1"/>
        </dgm:presLayoutVars>
      </dgm:prSet>
      <dgm:spPr/>
    </dgm:pt>
    <dgm:pt modelId="{83FFCE3F-03C9-45A7-B696-617DFB16AB8F}" type="pres">
      <dgm:prSet presAssocID="{D5CD358E-D9D0-43C3-95B3-0BFAAD4CEB19}" presName="accent_4" presStyleCnt="0"/>
      <dgm:spPr/>
    </dgm:pt>
    <dgm:pt modelId="{CFBE6D5D-250C-410E-AED6-BCF124B6C4F9}" type="pres">
      <dgm:prSet presAssocID="{D5CD358E-D9D0-43C3-95B3-0BFAAD4CEB19}" presName="accentRepeatNode" presStyleLbl="solidFgAcc1" presStyleIdx="3" presStyleCnt="5" custScaleX="141687" custScaleY="141687"/>
      <dgm:spPr/>
    </dgm:pt>
    <dgm:pt modelId="{AA651E1F-7E96-4E6F-81F8-4A8169B14108}" type="pres">
      <dgm:prSet presAssocID="{0CEDA1B7-1EA4-47F6-94A9-7D15C2FD9229}" presName="text_5" presStyleLbl="node1" presStyleIdx="4" presStyleCnt="5" custScaleY="148120" custLinFactNeighborY="12330">
        <dgm:presLayoutVars>
          <dgm:bulletEnabled val="1"/>
        </dgm:presLayoutVars>
      </dgm:prSet>
      <dgm:spPr/>
    </dgm:pt>
    <dgm:pt modelId="{12835084-69AD-468F-B8E3-F798F7ABBB5F}" type="pres">
      <dgm:prSet presAssocID="{0CEDA1B7-1EA4-47F6-94A9-7D15C2FD9229}" presName="accent_5" presStyleCnt="0"/>
      <dgm:spPr/>
    </dgm:pt>
    <dgm:pt modelId="{0F351633-BF86-43CB-BDE7-F82C466CF094}" type="pres">
      <dgm:prSet presAssocID="{0CEDA1B7-1EA4-47F6-94A9-7D15C2FD9229}" presName="accentRepeatNode" presStyleLbl="solidFgAcc1" presStyleIdx="4" presStyleCnt="5" custScaleX="141687" custScaleY="141687" custLinFactNeighborY="19128"/>
      <dgm:spPr/>
    </dgm:pt>
  </dgm:ptLst>
  <dgm:cxnLst>
    <dgm:cxn modelId="{732C7112-55A2-41E9-9544-35E6576564B6}" type="presOf" srcId="{0D4385EE-C857-44F9-A617-2ADF140410E5}" destId="{A84F1965-F55A-481F-A055-91F2A903E45A}" srcOrd="0" destOrd="0" presId="urn:microsoft.com/office/officeart/2008/layout/VerticalCurvedList"/>
    <dgm:cxn modelId="{39548417-DADF-41AC-9032-FDC64CBAEF10}" type="presOf" srcId="{0CEDA1B7-1EA4-47F6-94A9-7D15C2FD9229}" destId="{AA651E1F-7E96-4E6F-81F8-4A8169B14108}" srcOrd="0" destOrd="0" presId="urn:microsoft.com/office/officeart/2008/layout/VerticalCurvedList"/>
    <dgm:cxn modelId="{5676EB2E-952A-457F-AF95-258953DD3E77}" type="presOf" srcId="{8A42AF55-0467-4379-AB16-1BF52B9B98FE}" destId="{6C478A7B-A1D4-40F7-8670-8B555664B13B}" srcOrd="0" destOrd="0" presId="urn:microsoft.com/office/officeart/2008/layout/VerticalCurvedList"/>
    <dgm:cxn modelId="{81B48531-FA7B-49BA-A0C9-EDE6BBC408A8}" type="presOf" srcId="{881AB062-7F07-463E-840A-E8C9C515F5EA}" destId="{AD4A0799-78EF-4920-A78E-078662712516}" srcOrd="0" destOrd="0" presId="urn:microsoft.com/office/officeart/2008/layout/VerticalCurvedList"/>
    <dgm:cxn modelId="{8D24D045-B3BD-478B-A404-2CB152E9EA25}" type="presOf" srcId="{C5D275D5-2790-4076-BE83-A6B73310B0F5}" destId="{A4A8B13B-23B4-4400-AA4C-2CAAF2C0BC46}" srcOrd="0" destOrd="0" presId="urn:microsoft.com/office/officeart/2008/layout/VerticalCurvedList"/>
    <dgm:cxn modelId="{4BFCCC7F-6058-4DA3-8F35-EA3E02792527}" srcId="{C5D275D5-2790-4076-BE83-A6B73310B0F5}" destId="{0CEDA1B7-1EA4-47F6-94A9-7D15C2FD9229}" srcOrd="4" destOrd="0" parTransId="{399DC82E-8CAC-4539-8E89-E9315BFB43E6}" sibTransId="{235032DE-A659-4A02-A25C-75ECB327BA72}"/>
    <dgm:cxn modelId="{F4AFCC90-1C64-49D7-9AE8-0A5BF163F088}" type="presOf" srcId="{D5CD358E-D9D0-43C3-95B3-0BFAAD4CEB19}" destId="{6BC20216-A4FC-4395-884A-FEE2BFCF44DA}" srcOrd="0" destOrd="0" presId="urn:microsoft.com/office/officeart/2008/layout/VerticalCurvedList"/>
    <dgm:cxn modelId="{9F8D67BB-E71D-4FEB-B298-0E1C06F534BB}" type="presOf" srcId="{FD98C078-3ED5-494A-96E9-2DD3E12AFAE9}" destId="{7AC1827B-91E6-453C-8EF7-037B3ECBE6B9}" srcOrd="0" destOrd="0" presId="urn:microsoft.com/office/officeart/2008/layout/VerticalCurvedList"/>
    <dgm:cxn modelId="{F3A4F7C1-C8BA-4735-8945-E893CB749C0D}" srcId="{C5D275D5-2790-4076-BE83-A6B73310B0F5}" destId="{D5CD358E-D9D0-43C3-95B3-0BFAAD4CEB19}" srcOrd="3" destOrd="0" parTransId="{79635B00-E574-47A0-AA2C-2BFEADAEF116}" sibTransId="{0D292C4B-97AC-419F-BB76-51644630848F}"/>
    <dgm:cxn modelId="{998308C3-AAE6-4FAE-B111-30CDFD48EF24}" srcId="{C5D275D5-2790-4076-BE83-A6B73310B0F5}" destId="{8A42AF55-0467-4379-AB16-1BF52B9B98FE}" srcOrd="1" destOrd="0" parTransId="{87E5B569-91C7-441F-B567-450435C5EE97}" sibTransId="{C42110AA-A38C-4BCA-8630-F4F58C456792}"/>
    <dgm:cxn modelId="{26FA02DF-3C21-4EA2-8FEF-7C0A86688991}" srcId="{C5D275D5-2790-4076-BE83-A6B73310B0F5}" destId="{0D4385EE-C857-44F9-A617-2ADF140410E5}" srcOrd="0" destOrd="0" parTransId="{C8DCD86D-1F8C-4079-99C3-07151263E78A}" sibTransId="{FD98C078-3ED5-494A-96E9-2DD3E12AFAE9}"/>
    <dgm:cxn modelId="{FE811DF4-A802-4DA0-8B65-AB93887B71D2}" srcId="{C5D275D5-2790-4076-BE83-A6B73310B0F5}" destId="{881AB062-7F07-463E-840A-E8C9C515F5EA}" srcOrd="2" destOrd="0" parTransId="{18DD57F0-8D06-4CCB-8272-B7619C8E06A4}" sibTransId="{05EB12A7-DAD2-414C-B63C-EED26089260B}"/>
    <dgm:cxn modelId="{2B9FB326-5A71-4CE5-AE82-DD638252AF1E}" type="presParOf" srcId="{A4A8B13B-23B4-4400-AA4C-2CAAF2C0BC46}" destId="{81E69C0D-99A1-4158-814E-C5145C8BF03B}" srcOrd="0" destOrd="0" presId="urn:microsoft.com/office/officeart/2008/layout/VerticalCurvedList"/>
    <dgm:cxn modelId="{B3136B25-B5B1-42BF-B4B7-5FAABBEF336C}" type="presParOf" srcId="{81E69C0D-99A1-4158-814E-C5145C8BF03B}" destId="{43C823D2-EA91-4E36-B79E-6E981430E8AF}" srcOrd="0" destOrd="0" presId="urn:microsoft.com/office/officeart/2008/layout/VerticalCurvedList"/>
    <dgm:cxn modelId="{81052D28-7A51-4E89-B2DF-4F8926CEF3BE}" type="presParOf" srcId="{43C823D2-EA91-4E36-B79E-6E981430E8AF}" destId="{72F589E3-6B94-4454-826B-9EE0D28A08A1}" srcOrd="0" destOrd="0" presId="urn:microsoft.com/office/officeart/2008/layout/VerticalCurvedList"/>
    <dgm:cxn modelId="{3EE38F46-8748-420E-88B8-C4BA4011DC84}" type="presParOf" srcId="{43C823D2-EA91-4E36-B79E-6E981430E8AF}" destId="{7AC1827B-91E6-453C-8EF7-037B3ECBE6B9}" srcOrd="1" destOrd="0" presId="urn:microsoft.com/office/officeart/2008/layout/VerticalCurvedList"/>
    <dgm:cxn modelId="{65F05283-EC94-4E27-999F-A0D756A1A62C}" type="presParOf" srcId="{43C823D2-EA91-4E36-B79E-6E981430E8AF}" destId="{61DC49F5-F48B-4B35-9F14-A9A74718B698}" srcOrd="2" destOrd="0" presId="urn:microsoft.com/office/officeart/2008/layout/VerticalCurvedList"/>
    <dgm:cxn modelId="{22E5B3E1-E970-46ED-B738-77245086EC1E}" type="presParOf" srcId="{43C823D2-EA91-4E36-B79E-6E981430E8AF}" destId="{E7EA47B5-EC56-480A-86DB-FE4574426860}" srcOrd="3" destOrd="0" presId="urn:microsoft.com/office/officeart/2008/layout/VerticalCurvedList"/>
    <dgm:cxn modelId="{0E8CD69F-C20D-49A1-A3EB-684728E1DB2A}" type="presParOf" srcId="{81E69C0D-99A1-4158-814E-C5145C8BF03B}" destId="{A84F1965-F55A-481F-A055-91F2A903E45A}" srcOrd="1" destOrd="0" presId="urn:microsoft.com/office/officeart/2008/layout/VerticalCurvedList"/>
    <dgm:cxn modelId="{44123C21-E717-4FFA-A101-283043C5BE80}" type="presParOf" srcId="{81E69C0D-99A1-4158-814E-C5145C8BF03B}" destId="{9F92DA9A-ED82-41FA-84B5-8B858FCE7637}" srcOrd="2" destOrd="0" presId="urn:microsoft.com/office/officeart/2008/layout/VerticalCurvedList"/>
    <dgm:cxn modelId="{B2747F6A-DEA2-486D-A4C4-F1BA33AEC5E1}" type="presParOf" srcId="{9F92DA9A-ED82-41FA-84B5-8B858FCE7637}" destId="{DF5F366A-4555-4A6F-9019-A8DB04DF5C06}" srcOrd="0" destOrd="0" presId="urn:microsoft.com/office/officeart/2008/layout/VerticalCurvedList"/>
    <dgm:cxn modelId="{A7AD96CE-67BF-41E5-8493-E115854DE8B0}" type="presParOf" srcId="{81E69C0D-99A1-4158-814E-C5145C8BF03B}" destId="{6C478A7B-A1D4-40F7-8670-8B555664B13B}" srcOrd="3" destOrd="0" presId="urn:microsoft.com/office/officeart/2008/layout/VerticalCurvedList"/>
    <dgm:cxn modelId="{9E0FEE7C-12EA-4CB1-9261-6E6735A3CC48}" type="presParOf" srcId="{81E69C0D-99A1-4158-814E-C5145C8BF03B}" destId="{959295EA-C3B0-49B5-A28B-A2FC8890C847}" srcOrd="4" destOrd="0" presId="urn:microsoft.com/office/officeart/2008/layout/VerticalCurvedList"/>
    <dgm:cxn modelId="{134AC21A-CED3-4D3B-A0F2-3354C8FDA078}" type="presParOf" srcId="{959295EA-C3B0-49B5-A28B-A2FC8890C847}" destId="{32F2A9EF-DEAC-4E70-982D-9B1B76323DA9}" srcOrd="0" destOrd="0" presId="urn:microsoft.com/office/officeart/2008/layout/VerticalCurvedList"/>
    <dgm:cxn modelId="{5419DE35-44D0-4A65-81DC-E17F140FC8BE}" type="presParOf" srcId="{81E69C0D-99A1-4158-814E-C5145C8BF03B}" destId="{AD4A0799-78EF-4920-A78E-078662712516}" srcOrd="5" destOrd="0" presId="urn:microsoft.com/office/officeart/2008/layout/VerticalCurvedList"/>
    <dgm:cxn modelId="{2B002D14-C9EE-4994-94AD-051A81C4EE2B}" type="presParOf" srcId="{81E69C0D-99A1-4158-814E-C5145C8BF03B}" destId="{B7DDF9D9-47F7-48AC-9E53-D9FD02F669EF}" srcOrd="6" destOrd="0" presId="urn:microsoft.com/office/officeart/2008/layout/VerticalCurvedList"/>
    <dgm:cxn modelId="{A5A49D8A-FA66-42FD-91CF-E9EA0B2DA886}" type="presParOf" srcId="{B7DDF9D9-47F7-48AC-9E53-D9FD02F669EF}" destId="{284F165A-9ED9-4DFD-88C2-D6765EB8AA8B}" srcOrd="0" destOrd="0" presId="urn:microsoft.com/office/officeart/2008/layout/VerticalCurvedList"/>
    <dgm:cxn modelId="{16480881-67BF-4EE7-8257-85B85792C4DB}" type="presParOf" srcId="{81E69C0D-99A1-4158-814E-C5145C8BF03B}" destId="{6BC20216-A4FC-4395-884A-FEE2BFCF44DA}" srcOrd="7" destOrd="0" presId="urn:microsoft.com/office/officeart/2008/layout/VerticalCurvedList"/>
    <dgm:cxn modelId="{08E7E2F1-8E49-4F23-A898-8014F0C20808}" type="presParOf" srcId="{81E69C0D-99A1-4158-814E-C5145C8BF03B}" destId="{83FFCE3F-03C9-45A7-B696-617DFB16AB8F}" srcOrd="8" destOrd="0" presId="urn:microsoft.com/office/officeart/2008/layout/VerticalCurvedList"/>
    <dgm:cxn modelId="{7013AEEE-0375-49D8-AD7B-776448D72915}" type="presParOf" srcId="{83FFCE3F-03C9-45A7-B696-617DFB16AB8F}" destId="{CFBE6D5D-250C-410E-AED6-BCF124B6C4F9}" srcOrd="0" destOrd="0" presId="urn:microsoft.com/office/officeart/2008/layout/VerticalCurvedList"/>
    <dgm:cxn modelId="{CDF8741C-B9D8-45C7-8054-DD3883716B7F}" type="presParOf" srcId="{81E69C0D-99A1-4158-814E-C5145C8BF03B}" destId="{AA651E1F-7E96-4E6F-81F8-4A8169B14108}" srcOrd="9" destOrd="0" presId="urn:microsoft.com/office/officeart/2008/layout/VerticalCurvedList"/>
    <dgm:cxn modelId="{EE75873F-8FA6-4012-925C-D10E8F40075E}" type="presParOf" srcId="{81E69C0D-99A1-4158-814E-C5145C8BF03B}" destId="{12835084-69AD-468F-B8E3-F798F7ABBB5F}" srcOrd="10" destOrd="0" presId="urn:microsoft.com/office/officeart/2008/layout/VerticalCurvedList"/>
    <dgm:cxn modelId="{4123746D-60F1-460B-B76B-B9D2AD87FFC2}" type="presParOf" srcId="{12835084-69AD-468F-B8E3-F798F7ABBB5F}" destId="{0F351633-BF86-43CB-BDE7-F82C466CF09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D275D5-2790-4076-BE83-A6B73310B0F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it-IT"/>
        </a:p>
      </dgm:t>
    </dgm:pt>
    <dgm:pt modelId="{0D4385EE-C857-44F9-A617-2ADF140410E5}">
      <dgm:prSet phldrT="[Text]" custT="1"/>
      <dgm:spPr/>
      <dgm:t>
        <a:bodyPr/>
        <a:lstStyle/>
        <a:p>
          <a:pPr algn="l"/>
          <a:r>
            <a:rPr lang="it-IT" sz="1600" b="1" kern="1200" dirty="0">
              <a:solidFill>
                <a:prstClr val="white"/>
              </a:solidFill>
              <a:latin typeface="UniCredit"/>
              <a:ea typeface="+mn-ea"/>
              <a:cs typeface="Arial"/>
            </a:rPr>
            <a:t>Prestito obbligazionario di € 5mln, non convertibile, non subordinato e della durata di 7 anni, sottoscritto interamente da UniCredit</a:t>
          </a:r>
        </a:p>
      </dgm:t>
    </dgm:pt>
    <dgm:pt modelId="{C8DCD86D-1F8C-4079-99C3-07151263E78A}" type="parTrans" cxnId="{26FA02DF-3C21-4EA2-8FEF-7C0A86688991}">
      <dgm:prSet/>
      <dgm:spPr/>
      <dgm:t>
        <a:bodyPr/>
        <a:lstStyle/>
        <a:p>
          <a:endParaRPr lang="it-IT">
            <a:solidFill>
              <a:schemeClr val="bg1"/>
            </a:solidFill>
          </a:endParaRPr>
        </a:p>
      </dgm:t>
    </dgm:pt>
    <dgm:pt modelId="{FD98C078-3ED5-494A-96E9-2DD3E12AFAE9}" type="sibTrans" cxnId="{26FA02DF-3C21-4EA2-8FEF-7C0A86688991}">
      <dgm:prSet/>
      <dgm:spPr/>
      <dgm:t>
        <a:bodyPr/>
        <a:lstStyle/>
        <a:p>
          <a:endParaRPr lang="it-IT">
            <a:solidFill>
              <a:schemeClr val="bg1"/>
            </a:solidFill>
          </a:endParaRPr>
        </a:p>
      </dgm:t>
    </dgm:pt>
    <dgm:pt modelId="{881AB062-7F07-463E-840A-E8C9C515F5EA}">
      <dgm:prSet phldrT="[Text]" custT="1"/>
      <dgm:spPr/>
      <dgm:t>
        <a:bodyPr lIns="540000"/>
        <a:lstStyle/>
        <a:p>
          <a:pPr algn="l"/>
          <a:r>
            <a:rPr lang="it-IT" sz="1600" b="1" dirty="0">
              <a:cs typeface="Arial"/>
            </a:rPr>
            <a:t>Avvio di nuove relazioni e sinergie con Istituzioni Pubbliche  e Private - Profit e non Profit - nostre clienti e non  </a:t>
          </a:r>
          <a:endParaRPr lang="it-IT" sz="1600" b="1" dirty="0"/>
        </a:p>
      </dgm:t>
    </dgm:pt>
    <dgm:pt modelId="{18DD57F0-8D06-4CCB-8272-B7619C8E06A4}" type="parTrans" cxnId="{FE811DF4-A802-4DA0-8B65-AB93887B71D2}">
      <dgm:prSet/>
      <dgm:spPr/>
      <dgm:t>
        <a:bodyPr/>
        <a:lstStyle/>
        <a:p>
          <a:endParaRPr lang="it-IT">
            <a:solidFill>
              <a:schemeClr val="bg1"/>
            </a:solidFill>
          </a:endParaRPr>
        </a:p>
      </dgm:t>
    </dgm:pt>
    <dgm:pt modelId="{05EB12A7-DAD2-414C-B63C-EED26089260B}" type="sibTrans" cxnId="{FE811DF4-A802-4DA0-8B65-AB93887B71D2}">
      <dgm:prSet/>
      <dgm:spPr/>
      <dgm:t>
        <a:bodyPr/>
        <a:lstStyle/>
        <a:p>
          <a:endParaRPr lang="it-IT">
            <a:solidFill>
              <a:schemeClr val="bg1"/>
            </a:solidFill>
          </a:endParaRPr>
        </a:p>
      </dgm:t>
    </dgm:pt>
    <dgm:pt modelId="{D5CD358E-D9D0-43C3-95B3-0BFAAD4CEB19}">
      <dgm:prSet phldrT="[Text]" custT="1"/>
      <dgm:spPr/>
      <dgm:t>
        <a:bodyPr lIns="540000"/>
        <a:lstStyle/>
        <a:p>
          <a:pPr algn="l"/>
          <a:r>
            <a:rPr lang="it-IT" sz="1600" b="1" dirty="0"/>
            <a:t>Prima operazione di Social Mini Bond replicabile per tutti i clienti che soddisfano i requisiti minimi previsti per la emissione di </a:t>
          </a:r>
          <a:r>
            <a:rPr lang="it-IT" sz="1600" b="1" dirty="0" err="1"/>
            <a:t>minibond</a:t>
          </a:r>
          <a:r>
            <a:rPr lang="it-IT" sz="1600" b="1" dirty="0"/>
            <a:t> in tutti i settori target, per il Social Impact UniCredit</a:t>
          </a:r>
        </a:p>
      </dgm:t>
    </dgm:pt>
    <dgm:pt modelId="{79635B00-E574-47A0-AA2C-2BFEADAEF116}" type="parTrans" cxnId="{F3A4F7C1-C8BA-4735-8945-E893CB749C0D}">
      <dgm:prSet/>
      <dgm:spPr/>
      <dgm:t>
        <a:bodyPr/>
        <a:lstStyle/>
        <a:p>
          <a:endParaRPr lang="it-IT">
            <a:solidFill>
              <a:schemeClr val="bg1"/>
            </a:solidFill>
          </a:endParaRPr>
        </a:p>
      </dgm:t>
    </dgm:pt>
    <dgm:pt modelId="{0D292C4B-97AC-419F-BB76-51644630848F}" type="sibTrans" cxnId="{F3A4F7C1-C8BA-4735-8945-E893CB749C0D}">
      <dgm:prSet/>
      <dgm:spPr/>
      <dgm:t>
        <a:bodyPr/>
        <a:lstStyle/>
        <a:p>
          <a:endParaRPr lang="it-IT">
            <a:solidFill>
              <a:schemeClr val="bg1"/>
            </a:solidFill>
          </a:endParaRPr>
        </a:p>
      </dgm:t>
    </dgm:pt>
    <dgm:pt modelId="{8A42AF55-0467-4379-AB16-1BF52B9B98FE}">
      <dgm:prSet custT="1"/>
      <dgm:spPr/>
      <dgm:t>
        <a:bodyPr lIns="540000"/>
        <a:lstStyle/>
        <a:p>
          <a:pPr algn="l"/>
          <a:r>
            <a:rPr lang="it-IT" sz="1600" b="1" dirty="0"/>
            <a:t>Liberalità per 5 anni, a fronte del raggiungimento di una serie di KPI  condivisi  e </a:t>
          </a:r>
          <a:r>
            <a:rPr lang="it-IT" sz="1600" b="1" dirty="0" err="1"/>
            <a:t>Outcome</a:t>
          </a:r>
          <a:r>
            <a:rPr lang="it-IT" sz="1600" b="1" dirty="0"/>
            <a:t> raggiunti, anno per anno  </a:t>
          </a:r>
        </a:p>
      </dgm:t>
    </dgm:pt>
    <dgm:pt modelId="{87E5B569-91C7-441F-B567-450435C5EE97}" type="parTrans" cxnId="{998308C3-AAE6-4FAE-B111-30CDFD48EF24}">
      <dgm:prSet/>
      <dgm:spPr/>
      <dgm:t>
        <a:bodyPr/>
        <a:lstStyle/>
        <a:p>
          <a:endParaRPr lang="it-IT">
            <a:solidFill>
              <a:schemeClr val="bg1"/>
            </a:solidFill>
          </a:endParaRPr>
        </a:p>
      </dgm:t>
    </dgm:pt>
    <dgm:pt modelId="{C42110AA-A38C-4BCA-8630-F4F58C456792}" type="sibTrans" cxnId="{998308C3-AAE6-4FAE-B111-30CDFD48EF24}">
      <dgm:prSet/>
      <dgm:spPr/>
      <dgm:t>
        <a:bodyPr/>
        <a:lstStyle/>
        <a:p>
          <a:endParaRPr lang="it-IT">
            <a:solidFill>
              <a:schemeClr val="bg1"/>
            </a:solidFill>
          </a:endParaRPr>
        </a:p>
      </dgm:t>
    </dgm:pt>
    <dgm:pt modelId="{0CEDA1B7-1EA4-47F6-94A9-7D15C2FD9229}">
      <dgm:prSet phldrT="[Text]" custT="1"/>
      <dgm:spPr/>
      <dgm:t>
        <a:bodyPr lIns="540000"/>
        <a:lstStyle/>
        <a:p>
          <a:pPr algn="l"/>
          <a:endParaRPr lang="it-IT" sz="1600" b="1" dirty="0"/>
        </a:p>
      </dgm:t>
    </dgm:pt>
    <dgm:pt modelId="{235032DE-A659-4A02-A25C-75ECB327BA72}" type="sibTrans" cxnId="{4BFCCC7F-6058-4DA3-8F35-EA3E02792527}">
      <dgm:prSet/>
      <dgm:spPr/>
      <dgm:t>
        <a:bodyPr/>
        <a:lstStyle/>
        <a:p>
          <a:endParaRPr lang="it-IT">
            <a:solidFill>
              <a:schemeClr val="bg1"/>
            </a:solidFill>
          </a:endParaRPr>
        </a:p>
      </dgm:t>
    </dgm:pt>
    <dgm:pt modelId="{399DC82E-8CAC-4539-8E89-E9315BFB43E6}" type="parTrans" cxnId="{4BFCCC7F-6058-4DA3-8F35-EA3E02792527}">
      <dgm:prSet/>
      <dgm:spPr/>
      <dgm:t>
        <a:bodyPr/>
        <a:lstStyle/>
        <a:p>
          <a:endParaRPr lang="it-IT">
            <a:solidFill>
              <a:schemeClr val="bg1"/>
            </a:solidFill>
          </a:endParaRPr>
        </a:p>
      </dgm:t>
    </dgm:pt>
    <dgm:pt modelId="{A4A8B13B-23B4-4400-AA4C-2CAAF2C0BC46}" type="pres">
      <dgm:prSet presAssocID="{C5D275D5-2790-4076-BE83-A6B73310B0F5}" presName="Name0" presStyleCnt="0">
        <dgm:presLayoutVars>
          <dgm:chMax val="7"/>
          <dgm:chPref val="7"/>
          <dgm:dir/>
        </dgm:presLayoutVars>
      </dgm:prSet>
      <dgm:spPr/>
    </dgm:pt>
    <dgm:pt modelId="{81E69C0D-99A1-4158-814E-C5145C8BF03B}" type="pres">
      <dgm:prSet presAssocID="{C5D275D5-2790-4076-BE83-A6B73310B0F5}" presName="Name1" presStyleCnt="0"/>
      <dgm:spPr/>
    </dgm:pt>
    <dgm:pt modelId="{43C823D2-EA91-4E36-B79E-6E981430E8AF}" type="pres">
      <dgm:prSet presAssocID="{C5D275D5-2790-4076-BE83-A6B73310B0F5}" presName="cycle" presStyleCnt="0"/>
      <dgm:spPr/>
    </dgm:pt>
    <dgm:pt modelId="{72F589E3-6B94-4454-826B-9EE0D28A08A1}" type="pres">
      <dgm:prSet presAssocID="{C5D275D5-2790-4076-BE83-A6B73310B0F5}" presName="srcNode" presStyleLbl="node1" presStyleIdx="0" presStyleCnt="5"/>
      <dgm:spPr/>
    </dgm:pt>
    <dgm:pt modelId="{7AC1827B-91E6-453C-8EF7-037B3ECBE6B9}" type="pres">
      <dgm:prSet presAssocID="{C5D275D5-2790-4076-BE83-A6B73310B0F5}" presName="conn" presStyleLbl="parChTrans1D2" presStyleIdx="0" presStyleCnt="1"/>
      <dgm:spPr/>
    </dgm:pt>
    <dgm:pt modelId="{61DC49F5-F48B-4B35-9F14-A9A74718B698}" type="pres">
      <dgm:prSet presAssocID="{C5D275D5-2790-4076-BE83-A6B73310B0F5}" presName="extraNode" presStyleLbl="node1" presStyleIdx="0" presStyleCnt="5"/>
      <dgm:spPr/>
    </dgm:pt>
    <dgm:pt modelId="{E7EA47B5-EC56-480A-86DB-FE4574426860}" type="pres">
      <dgm:prSet presAssocID="{C5D275D5-2790-4076-BE83-A6B73310B0F5}" presName="dstNode" presStyleLbl="node1" presStyleIdx="0" presStyleCnt="5"/>
      <dgm:spPr/>
    </dgm:pt>
    <dgm:pt modelId="{A84F1965-F55A-481F-A055-91F2A903E45A}" type="pres">
      <dgm:prSet presAssocID="{0D4385EE-C857-44F9-A617-2ADF140410E5}" presName="text_1" presStyleLbl="node1" presStyleIdx="0" presStyleCnt="5" custScaleY="113919" custLinFactNeighborX="1291" custLinFactNeighborY="564">
        <dgm:presLayoutVars>
          <dgm:bulletEnabled val="1"/>
        </dgm:presLayoutVars>
      </dgm:prSet>
      <dgm:spPr/>
    </dgm:pt>
    <dgm:pt modelId="{9F92DA9A-ED82-41FA-84B5-8B858FCE7637}" type="pres">
      <dgm:prSet presAssocID="{0D4385EE-C857-44F9-A617-2ADF140410E5}" presName="accent_1" presStyleCnt="0"/>
      <dgm:spPr/>
    </dgm:pt>
    <dgm:pt modelId="{DF5F366A-4555-4A6F-9019-A8DB04DF5C06}" type="pres">
      <dgm:prSet presAssocID="{0D4385EE-C857-44F9-A617-2ADF140410E5}" presName="accentRepeatNode" presStyleLbl="solidFgAcc1" presStyleIdx="0" presStyleCnt="5" custScaleX="130549" custScaleY="130521" custLinFactNeighborX="-5925"/>
      <dgm:spPr/>
    </dgm:pt>
    <dgm:pt modelId="{6C478A7B-A1D4-40F7-8670-8B555664B13B}" type="pres">
      <dgm:prSet presAssocID="{8A42AF55-0467-4379-AB16-1BF52B9B98FE}" presName="text_2" presStyleLbl="node1" presStyleIdx="1" presStyleCnt="5" custScaleY="129763">
        <dgm:presLayoutVars>
          <dgm:bulletEnabled val="1"/>
        </dgm:presLayoutVars>
      </dgm:prSet>
      <dgm:spPr/>
    </dgm:pt>
    <dgm:pt modelId="{959295EA-C3B0-49B5-A28B-A2FC8890C847}" type="pres">
      <dgm:prSet presAssocID="{8A42AF55-0467-4379-AB16-1BF52B9B98FE}" presName="accent_2" presStyleCnt="0"/>
      <dgm:spPr/>
    </dgm:pt>
    <dgm:pt modelId="{32F2A9EF-DEAC-4E70-982D-9B1B76323DA9}" type="pres">
      <dgm:prSet presAssocID="{8A42AF55-0467-4379-AB16-1BF52B9B98FE}" presName="accentRepeatNode" presStyleLbl="solidFgAcc1" presStyleIdx="1" presStyleCnt="5" custScaleX="141687" custScaleY="141687"/>
      <dgm:spPr/>
    </dgm:pt>
    <dgm:pt modelId="{AD4A0799-78EF-4920-A78E-078662712516}" type="pres">
      <dgm:prSet presAssocID="{881AB062-7F07-463E-840A-E8C9C515F5EA}" presName="text_3" presStyleLbl="node1" presStyleIdx="2" presStyleCnt="5" custScaleY="126983">
        <dgm:presLayoutVars>
          <dgm:bulletEnabled val="1"/>
        </dgm:presLayoutVars>
      </dgm:prSet>
      <dgm:spPr/>
    </dgm:pt>
    <dgm:pt modelId="{B7DDF9D9-47F7-48AC-9E53-D9FD02F669EF}" type="pres">
      <dgm:prSet presAssocID="{881AB062-7F07-463E-840A-E8C9C515F5EA}" presName="accent_3" presStyleCnt="0"/>
      <dgm:spPr/>
    </dgm:pt>
    <dgm:pt modelId="{284F165A-9ED9-4DFD-88C2-D6765EB8AA8B}" type="pres">
      <dgm:prSet presAssocID="{881AB062-7F07-463E-840A-E8C9C515F5EA}" presName="accentRepeatNode" presStyleLbl="solidFgAcc1" presStyleIdx="2" presStyleCnt="5" custScaleX="141687" custScaleY="141687"/>
      <dgm:spPr/>
    </dgm:pt>
    <dgm:pt modelId="{6BC20216-A4FC-4395-884A-FEE2BFCF44DA}" type="pres">
      <dgm:prSet presAssocID="{D5CD358E-D9D0-43C3-95B3-0BFAAD4CEB19}" presName="text_4" presStyleLbl="node1" presStyleIdx="3" presStyleCnt="5" custScaleY="130247" custLinFactNeighborY="-4625">
        <dgm:presLayoutVars>
          <dgm:bulletEnabled val="1"/>
        </dgm:presLayoutVars>
      </dgm:prSet>
      <dgm:spPr/>
    </dgm:pt>
    <dgm:pt modelId="{83FFCE3F-03C9-45A7-B696-617DFB16AB8F}" type="pres">
      <dgm:prSet presAssocID="{D5CD358E-D9D0-43C3-95B3-0BFAAD4CEB19}" presName="accent_4" presStyleCnt="0"/>
      <dgm:spPr/>
    </dgm:pt>
    <dgm:pt modelId="{CFBE6D5D-250C-410E-AED6-BCF124B6C4F9}" type="pres">
      <dgm:prSet presAssocID="{D5CD358E-D9D0-43C3-95B3-0BFAAD4CEB19}" presName="accentRepeatNode" presStyleLbl="solidFgAcc1" presStyleIdx="3" presStyleCnt="5" custScaleX="141687" custScaleY="141687"/>
      <dgm:spPr/>
    </dgm:pt>
    <dgm:pt modelId="{AA651E1F-7E96-4E6F-81F8-4A8169B14108}" type="pres">
      <dgm:prSet presAssocID="{0CEDA1B7-1EA4-47F6-94A9-7D15C2FD9229}" presName="text_5" presStyleLbl="node1" presStyleIdx="4" presStyleCnt="5" custScaleY="148120" custLinFactNeighborY="12330">
        <dgm:presLayoutVars>
          <dgm:bulletEnabled val="1"/>
        </dgm:presLayoutVars>
      </dgm:prSet>
      <dgm:spPr/>
    </dgm:pt>
    <dgm:pt modelId="{12835084-69AD-468F-B8E3-F798F7ABBB5F}" type="pres">
      <dgm:prSet presAssocID="{0CEDA1B7-1EA4-47F6-94A9-7D15C2FD9229}" presName="accent_5" presStyleCnt="0"/>
      <dgm:spPr/>
    </dgm:pt>
    <dgm:pt modelId="{0F351633-BF86-43CB-BDE7-F82C466CF094}" type="pres">
      <dgm:prSet presAssocID="{0CEDA1B7-1EA4-47F6-94A9-7D15C2FD9229}" presName="accentRepeatNode" presStyleLbl="solidFgAcc1" presStyleIdx="4" presStyleCnt="5" custScaleX="141687" custScaleY="141687" custLinFactNeighborY="19128"/>
      <dgm:spPr/>
    </dgm:pt>
  </dgm:ptLst>
  <dgm:cxnLst>
    <dgm:cxn modelId="{E9823908-68FA-4D01-BD67-E2455DDF7410}" type="presOf" srcId="{C5D275D5-2790-4076-BE83-A6B73310B0F5}" destId="{A4A8B13B-23B4-4400-AA4C-2CAAF2C0BC46}" srcOrd="0" destOrd="0" presId="urn:microsoft.com/office/officeart/2008/layout/VerticalCurvedList"/>
    <dgm:cxn modelId="{BD1D1812-2970-48E7-9BE2-5D4B4592F74E}" type="presOf" srcId="{8A42AF55-0467-4379-AB16-1BF52B9B98FE}" destId="{6C478A7B-A1D4-40F7-8670-8B555664B13B}" srcOrd="0" destOrd="0" presId="urn:microsoft.com/office/officeart/2008/layout/VerticalCurvedList"/>
    <dgm:cxn modelId="{5B84216B-D02D-4A64-AEF3-969005FAC183}" type="presOf" srcId="{D5CD358E-D9D0-43C3-95B3-0BFAAD4CEB19}" destId="{6BC20216-A4FC-4395-884A-FEE2BFCF44DA}" srcOrd="0" destOrd="0" presId="urn:microsoft.com/office/officeart/2008/layout/VerticalCurvedList"/>
    <dgm:cxn modelId="{797B3B4B-2931-4018-9C22-4CB9AE77A366}" type="presOf" srcId="{0CEDA1B7-1EA4-47F6-94A9-7D15C2FD9229}" destId="{AA651E1F-7E96-4E6F-81F8-4A8169B14108}" srcOrd="0" destOrd="0" presId="urn:microsoft.com/office/officeart/2008/layout/VerticalCurvedList"/>
    <dgm:cxn modelId="{A4C29153-99F6-4EB6-96E8-71F9DB76C858}" type="presOf" srcId="{0D4385EE-C857-44F9-A617-2ADF140410E5}" destId="{A84F1965-F55A-481F-A055-91F2A903E45A}" srcOrd="0" destOrd="0" presId="urn:microsoft.com/office/officeart/2008/layout/VerticalCurvedList"/>
    <dgm:cxn modelId="{4BFCCC7F-6058-4DA3-8F35-EA3E02792527}" srcId="{C5D275D5-2790-4076-BE83-A6B73310B0F5}" destId="{0CEDA1B7-1EA4-47F6-94A9-7D15C2FD9229}" srcOrd="4" destOrd="0" parTransId="{399DC82E-8CAC-4539-8E89-E9315BFB43E6}" sibTransId="{235032DE-A659-4A02-A25C-75ECB327BA72}"/>
    <dgm:cxn modelId="{25331EBE-238E-4875-8258-4EC5A6A88BCE}" type="presOf" srcId="{FD98C078-3ED5-494A-96E9-2DD3E12AFAE9}" destId="{7AC1827B-91E6-453C-8EF7-037B3ECBE6B9}" srcOrd="0" destOrd="0" presId="urn:microsoft.com/office/officeart/2008/layout/VerticalCurvedList"/>
    <dgm:cxn modelId="{F3A4F7C1-C8BA-4735-8945-E893CB749C0D}" srcId="{C5D275D5-2790-4076-BE83-A6B73310B0F5}" destId="{D5CD358E-D9D0-43C3-95B3-0BFAAD4CEB19}" srcOrd="3" destOrd="0" parTransId="{79635B00-E574-47A0-AA2C-2BFEADAEF116}" sibTransId="{0D292C4B-97AC-419F-BB76-51644630848F}"/>
    <dgm:cxn modelId="{998308C3-AAE6-4FAE-B111-30CDFD48EF24}" srcId="{C5D275D5-2790-4076-BE83-A6B73310B0F5}" destId="{8A42AF55-0467-4379-AB16-1BF52B9B98FE}" srcOrd="1" destOrd="0" parTransId="{87E5B569-91C7-441F-B567-450435C5EE97}" sibTransId="{C42110AA-A38C-4BCA-8630-F4F58C456792}"/>
    <dgm:cxn modelId="{A0CFD7D8-9D4D-4F4C-A30D-C64D798EC2B4}" type="presOf" srcId="{881AB062-7F07-463E-840A-E8C9C515F5EA}" destId="{AD4A0799-78EF-4920-A78E-078662712516}" srcOrd="0" destOrd="0" presId="urn:microsoft.com/office/officeart/2008/layout/VerticalCurvedList"/>
    <dgm:cxn modelId="{26FA02DF-3C21-4EA2-8FEF-7C0A86688991}" srcId="{C5D275D5-2790-4076-BE83-A6B73310B0F5}" destId="{0D4385EE-C857-44F9-A617-2ADF140410E5}" srcOrd="0" destOrd="0" parTransId="{C8DCD86D-1F8C-4079-99C3-07151263E78A}" sibTransId="{FD98C078-3ED5-494A-96E9-2DD3E12AFAE9}"/>
    <dgm:cxn modelId="{FE811DF4-A802-4DA0-8B65-AB93887B71D2}" srcId="{C5D275D5-2790-4076-BE83-A6B73310B0F5}" destId="{881AB062-7F07-463E-840A-E8C9C515F5EA}" srcOrd="2" destOrd="0" parTransId="{18DD57F0-8D06-4CCB-8272-B7619C8E06A4}" sibTransId="{05EB12A7-DAD2-414C-B63C-EED26089260B}"/>
    <dgm:cxn modelId="{08CC4DE1-5B58-4A61-9357-109B9A16EE1B}" type="presParOf" srcId="{A4A8B13B-23B4-4400-AA4C-2CAAF2C0BC46}" destId="{81E69C0D-99A1-4158-814E-C5145C8BF03B}" srcOrd="0" destOrd="0" presId="urn:microsoft.com/office/officeart/2008/layout/VerticalCurvedList"/>
    <dgm:cxn modelId="{A42D9514-3362-4692-93DA-5494A96BC428}" type="presParOf" srcId="{81E69C0D-99A1-4158-814E-C5145C8BF03B}" destId="{43C823D2-EA91-4E36-B79E-6E981430E8AF}" srcOrd="0" destOrd="0" presId="urn:microsoft.com/office/officeart/2008/layout/VerticalCurvedList"/>
    <dgm:cxn modelId="{E82F0710-5FA7-4A41-9B82-016E594078EE}" type="presParOf" srcId="{43C823D2-EA91-4E36-B79E-6E981430E8AF}" destId="{72F589E3-6B94-4454-826B-9EE0D28A08A1}" srcOrd="0" destOrd="0" presId="urn:microsoft.com/office/officeart/2008/layout/VerticalCurvedList"/>
    <dgm:cxn modelId="{2F5ED136-8BAA-461C-8FF3-14115B570909}" type="presParOf" srcId="{43C823D2-EA91-4E36-B79E-6E981430E8AF}" destId="{7AC1827B-91E6-453C-8EF7-037B3ECBE6B9}" srcOrd="1" destOrd="0" presId="urn:microsoft.com/office/officeart/2008/layout/VerticalCurvedList"/>
    <dgm:cxn modelId="{61DF8C04-F9F8-4DC3-A680-A495910E289A}" type="presParOf" srcId="{43C823D2-EA91-4E36-B79E-6E981430E8AF}" destId="{61DC49F5-F48B-4B35-9F14-A9A74718B698}" srcOrd="2" destOrd="0" presId="urn:microsoft.com/office/officeart/2008/layout/VerticalCurvedList"/>
    <dgm:cxn modelId="{E88CC344-62AC-4CE8-8D07-CF334F957AF5}" type="presParOf" srcId="{43C823D2-EA91-4E36-B79E-6E981430E8AF}" destId="{E7EA47B5-EC56-480A-86DB-FE4574426860}" srcOrd="3" destOrd="0" presId="urn:microsoft.com/office/officeart/2008/layout/VerticalCurvedList"/>
    <dgm:cxn modelId="{18EF7EE9-0171-4D5F-9985-5E79057B9508}" type="presParOf" srcId="{81E69C0D-99A1-4158-814E-C5145C8BF03B}" destId="{A84F1965-F55A-481F-A055-91F2A903E45A}" srcOrd="1" destOrd="0" presId="urn:microsoft.com/office/officeart/2008/layout/VerticalCurvedList"/>
    <dgm:cxn modelId="{46494377-F809-413C-A3CD-EE75022D37F3}" type="presParOf" srcId="{81E69C0D-99A1-4158-814E-C5145C8BF03B}" destId="{9F92DA9A-ED82-41FA-84B5-8B858FCE7637}" srcOrd="2" destOrd="0" presId="urn:microsoft.com/office/officeart/2008/layout/VerticalCurvedList"/>
    <dgm:cxn modelId="{2C307493-7F3B-4A77-BDFC-4457C94FAFDC}" type="presParOf" srcId="{9F92DA9A-ED82-41FA-84B5-8B858FCE7637}" destId="{DF5F366A-4555-4A6F-9019-A8DB04DF5C06}" srcOrd="0" destOrd="0" presId="urn:microsoft.com/office/officeart/2008/layout/VerticalCurvedList"/>
    <dgm:cxn modelId="{86739DC4-6955-4629-9B37-E1D5C45333B3}" type="presParOf" srcId="{81E69C0D-99A1-4158-814E-C5145C8BF03B}" destId="{6C478A7B-A1D4-40F7-8670-8B555664B13B}" srcOrd="3" destOrd="0" presId="urn:microsoft.com/office/officeart/2008/layout/VerticalCurvedList"/>
    <dgm:cxn modelId="{95ACC64C-C33E-438E-B4BD-E07A3F16A735}" type="presParOf" srcId="{81E69C0D-99A1-4158-814E-C5145C8BF03B}" destId="{959295EA-C3B0-49B5-A28B-A2FC8890C847}" srcOrd="4" destOrd="0" presId="urn:microsoft.com/office/officeart/2008/layout/VerticalCurvedList"/>
    <dgm:cxn modelId="{F39B67A2-EA8D-4313-BF52-4A21325BCAAC}" type="presParOf" srcId="{959295EA-C3B0-49B5-A28B-A2FC8890C847}" destId="{32F2A9EF-DEAC-4E70-982D-9B1B76323DA9}" srcOrd="0" destOrd="0" presId="urn:microsoft.com/office/officeart/2008/layout/VerticalCurvedList"/>
    <dgm:cxn modelId="{981AC916-8354-4EE3-86D0-BA037B8B61E4}" type="presParOf" srcId="{81E69C0D-99A1-4158-814E-C5145C8BF03B}" destId="{AD4A0799-78EF-4920-A78E-078662712516}" srcOrd="5" destOrd="0" presId="urn:microsoft.com/office/officeart/2008/layout/VerticalCurvedList"/>
    <dgm:cxn modelId="{A04FA733-BC3D-4A81-AAE2-433A0390AE3A}" type="presParOf" srcId="{81E69C0D-99A1-4158-814E-C5145C8BF03B}" destId="{B7DDF9D9-47F7-48AC-9E53-D9FD02F669EF}" srcOrd="6" destOrd="0" presId="urn:microsoft.com/office/officeart/2008/layout/VerticalCurvedList"/>
    <dgm:cxn modelId="{88F8A61E-E2E4-4D8A-9B1C-F5399F44322E}" type="presParOf" srcId="{B7DDF9D9-47F7-48AC-9E53-D9FD02F669EF}" destId="{284F165A-9ED9-4DFD-88C2-D6765EB8AA8B}" srcOrd="0" destOrd="0" presId="urn:microsoft.com/office/officeart/2008/layout/VerticalCurvedList"/>
    <dgm:cxn modelId="{C394E720-C0CB-4BEC-9262-AFEBAF3CD841}" type="presParOf" srcId="{81E69C0D-99A1-4158-814E-C5145C8BF03B}" destId="{6BC20216-A4FC-4395-884A-FEE2BFCF44DA}" srcOrd="7" destOrd="0" presId="urn:microsoft.com/office/officeart/2008/layout/VerticalCurvedList"/>
    <dgm:cxn modelId="{06EC9D25-B509-459D-8DAF-65D52E4A4FC1}" type="presParOf" srcId="{81E69C0D-99A1-4158-814E-C5145C8BF03B}" destId="{83FFCE3F-03C9-45A7-B696-617DFB16AB8F}" srcOrd="8" destOrd="0" presId="urn:microsoft.com/office/officeart/2008/layout/VerticalCurvedList"/>
    <dgm:cxn modelId="{A00AD368-A1B7-47BA-9A19-D2B9841F4F41}" type="presParOf" srcId="{83FFCE3F-03C9-45A7-B696-617DFB16AB8F}" destId="{CFBE6D5D-250C-410E-AED6-BCF124B6C4F9}" srcOrd="0" destOrd="0" presId="urn:microsoft.com/office/officeart/2008/layout/VerticalCurvedList"/>
    <dgm:cxn modelId="{2B4E00C1-5177-4618-B35B-414CFD550E9B}" type="presParOf" srcId="{81E69C0D-99A1-4158-814E-C5145C8BF03B}" destId="{AA651E1F-7E96-4E6F-81F8-4A8169B14108}" srcOrd="9" destOrd="0" presId="urn:microsoft.com/office/officeart/2008/layout/VerticalCurvedList"/>
    <dgm:cxn modelId="{5887D3EF-50E5-4968-ABA4-83C9BC6F300C}" type="presParOf" srcId="{81E69C0D-99A1-4158-814E-C5145C8BF03B}" destId="{12835084-69AD-468F-B8E3-F798F7ABBB5F}" srcOrd="10" destOrd="0" presId="urn:microsoft.com/office/officeart/2008/layout/VerticalCurvedList"/>
    <dgm:cxn modelId="{046745E5-DBFA-437C-89E5-8A0E2DA6F848}" type="presParOf" srcId="{12835084-69AD-468F-B8E3-F798F7ABBB5F}" destId="{0F351633-BF86-43CB-BDE7-F82C466CF09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C1827B-91E6-453C-8EF7-037B3ECBE6B9}">
      <dsp:nvSpPr>
        <dsp:cNvPr id="0" name=""/>
        <dsp:cNvSpPr/>
      </dsp:nvSpPr>
      <dsp:spPr>
        <a:xfrm>
          <a:off x="-4534011" y="-704408"/>
          <a:ext cx="5472816" cy="5472816"/>
        </a:xfrm>
        <a:prstGeom prst="blockArc">
          <a:avLst>
            <a:gd name="adj1" fmla="val 18900000"/>
            <a:gd name="adj2" fmla="val 2700000"/>
            <a:gd name="adj3" fmla="val 39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4F1965-F55A-481F-A055-91F2A903E45A}">
      <dsp:nvSpPr>
        <dsp:cNvPr id="0" name=""/>
        <dsp:cNvSpPr/>
      </dsp:nvSpPr>
      <dsp:spPr>
        <a:xfrm>
          <a:off x="444862" y="253918"/>
          <a:ext cx="7007780" cy="508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000" tIns="40640" rIns="40640" bIns="40640" numCol="1" spcCol="1270" anchor="ctr" anchorCtr="0">
          <a:noAutofit/>
        </a:bodyPr>
        <a:lstStyle/>
        <a:p>
          <a:pPr marL="0" lvl="0" indent="0" algn="l" defTabSz="711200">
            <a:lnSpc>
              <a:spcPct val="90000"/>
            </a:lnSpc>
            <a:spcBef>
              <a:spcPct val="0"/>
            </a:spcBef>
            <a:spcAft>
              <a:spcPct val="35000"/>
            </a:spcAft>
            <a:buNone/>
          </a:pPr>
          <a:r>
            <a:rPr lang="it-IT" sz="1600" b="1" kern="1200" dirty="0"/>
            <a:t>Identificazione del bisogno della popolazione /comunità di riferimento e capacità di soddisfarlo</a:t>
          </a:r>
        </a:p>
      </dsp:txBody>
      <dsp:txXfrm>
        <a:off x="444862" y="253918"/>
        <a:ext cx="7007780" cy="508162"/>
      </dsp:txXfrm>
    </dsp:sp>
    <dsp:sp modelId="{DF5F366A-4555-4A6F-9019-A8DB04DF5C06}">
      <dsp:nvSpPr>
        <dsp:cNvPr id="0" name=""/>
        <dsp:cNvSpPr/>
      </dsp:nvSpPr>
      <dsp:spPr>
        <a:xfrm>
          <a:off x="-5137" y="57999"/>
          <a:ext cx="900000" cy="9000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478A7B-A1D4-40F7-8670-8B555664B13B}">
      <dsp:nvSpPr>
        <dsp:cNvPr id="0" name=""/>
        <dsp:cNvSpPr/>
      </dsp:nvSpPr>
      <dsp:spPr>
        <a:xfrm>
          <a:off x="808996" y="1015918"/>
          <a:ext cx="6643645" cy="508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000" tIns="40640" rIns="40640" bIns="40640" numCol="1" spcCol="1270" anchor="ctr" anchorCtr="0">
          <a:noAutofit/>
        </a:bodyPr>
        <a:lstStyle/>
        <a:p>
          <a:pPr marL="0" lvl="0" indent="0" algn="l" defTabSz="711200">
            <a:lnSpc>
              <a:spcPct val="90000"/>
            </a:lnSpc>
            <a:spcBef>
              <a:spcPct val="0"/>
            </a:spcBef>
            <a:spcAft>
              <a:spcPct val="35000"/>
            </a:spcAft>
            <a:buNone/>
          </a:pPr>
          <a:r>
            <a:rPr lang="it-IT" sz="1600" b="1" kern="1200" dirty="0"/>
            <a:t>Tipologia e numero beneficiari e profondità dell'impatto sociale</a:t>
          </a:r>
        </a:p>
      </dsp:txBody>
      <dsp:txXfrm>
        <a:off x="808996" y="1015918"/>
        <a:ext cx="6643645" cy="508162"/>
      </dsp:txXfrm>
    </dsp:sp>
    <dsp:sp modelId="{32F2A9EF-DEAC-4E70-982D-9B1B76323DA9}">
      <dsp:nvSpPr>
        <dsp:cNvPr id="0" name=""/>
        <dsp:cNvSpPr/>
      </dsp:nvSpPr>
      <dsp:spPr>
        <a:xfrm>
          <a:off x="358996" y="819999"/>
          <a:ext cx="900000" cy="9000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4A0799-78EF-4920-A78E-078662712516}">
      <dsp:nvSpPr>
        <dsp:cNvPr id="0" name=""/>
        <dsp:cNvSpPr/>
      </dsp:nvSpPr>
      <dsp:spPr>
        <a:xfrm>
          <a:off x="920756" y="1777918"/>
          <a:ext cx="6531885" cy="508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000" tIns="40640" rIns="40640" bIns="40640" numCol="1" spcCol="1270" anchor="ctr" anchorCtr="0">
          <a:noAutofit/>
        </a:bodyPr>
        <a:lstStyle/>
        <a:p>
          <a:pPr marL="0" lvl="0" indent="0" algn="l" defTabSz="711200">
            <a:lnSpc>
              <a:spcPct val="90000"/>
            </a:lnSpc>
            <a:spcBef>
              <a:spcPct val="0"/>
            </a:spcBef>
            <a:spcAft>
              <a:spcPct val="35000"/>
            </a:spcAft>
            <a:buNone/>
          </a:pPr>
          <a:r>
            <a:rPr lang="it-IT" sz="1600" b="1" kern="1200">
              <a:cs typeface="Arial"/>
            </a:rPr>
            <a:t>Proposta </a:t>
          </a:r>
          <a:r>
            <a:rPr lang="it-IT" sz="1600" b="1" kern="1200"/>
            <a:t>di nuovi modelli di intervento e soluzioni (prodotti, servizi, processi)</a:t>
          </a:r>
          <a:endParaRPr lang="it-IT" sz="1600" b="1" kern="1200" dirty="0"/>
        </a:p>
      </dsp:txBody>
      <dsp:txXfrm>
        <a:off x="920756" y="1777918"/>
        <a:ext cx="6531885" cy="508162"/>
      </dsp:txXfrm>
    </dsp:sp>
    <dsp:sp modelId="{284F165A-9ED9-4DFD-88C2-D6765EB8AA8B}">
      <dsp:nvSpPr>
        <dsp:cNvPr id="0" name=""/>
        <dsp:cNvSpPr/>
      </dsp:nvSpPr>
      <dsp:spPr>
        <a:xfrm>
          <a:off x="470756" y="1581999"/>
          <a:ext cx="900000" cy="9000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C20216-A4FC-4395-884A-FEE2BFCF44DA}">
      <dsp:nvSpPr>
        <dsp:cNvPr id="0" name=""/>
        <dsp:cNvSpPr/>
      </dsp:nvSpPr>
      <dsp:spPr>
        <a:xfrm>
          <a:off x="808996" y="2539918"/>
          <a:ext cx="6643645" cy="508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000" tIns="40640" rIns="40640" bIns="40640" numCol="1" spcCol="1270" anchor="ctr" anchorCtr="0">
          <a:noAutofit/>
        </a:bodyPr>
        <a:lstStyle/>
        <a:p>
          <a:pPr marL="0" lvl="0" indent="0" algn="l" defTabSz="711200">
            <a:lnSpc>
              <a:spcPct val="90000"/>
            </a:lnSpc>
            <a:spcBef>
              <a:spcPct val="0"/>
            </a:spcBef>
            <a:spcAft>
              <a:spcPct val="35000"/>
            </a:spcAft>
            <a:buNone/>
          </a:pPr>
          <a:r>
            <a:rPr lang="it-IT" sz="1600" b="1" kern="1200"/>
            <a:t>Potenziale di crescita e creazione di modelli "best practice" replicabili </a:t>
          </a:r>
          <a:endParaRPr lang="it-IT" sz="1600" b="1" kern="1200" dirty="0"/>
        </a:p>
      </dsp:txBody>
      <dsp:txXfrm>
        <a:off x="808996" y="2539918"/>
        <a:ext cx="6643645" cy="508162"/>
      </dsp:txXfrm>
    </dsp:sp>
    <dsp:sp modelId="{CFBE6D5D-250C-410E-AED6-BCF124B6C4F9}">
      <dsp:nvSpPr>
        <dsp:cNvPr id="0" name=""/>
        <dsp:cNvSpPr/>
      </dsp:nvSpPr>
      <dsp:spPr>
        <a:xfrm>
          <a:off x="358996" y="2343999"/>
          <a:ext cx="900000" cy="9000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51E1F-7E96-4E6F-81F8-4A8169B14108}">
      <dsp:nvSpPr>
        <dsp:cNvPr id="0" name=""/>
        <dsp:cNvSpPr/>
      </dsp:nvSpPr>
      <dsp:spPr>
        <a:xfrm>
          <a:off x="444862" y="3306573"/>
          <a:ext cx="7007780" cy="508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000" tIns="40640" rIns="40640" bIns="40640" numCol="1" spcCol="1270" anchor="ctr" anchorCtr="0">
          <a:noAutofit/>
        </a:bodyPr>
        <a:lstStyle/>
        <a:p>
          <a:pPr marL="0" lvl="0" indent="0" algn="l" defTabSz="711200">
            <a:lnSpc>
              <a:spcPct val="90000"/>
            </a:lnSpc>
            <a:spcBef>
              <a:spcPct val="0"/>
            </a:spcBef>
            <a:spcAft>
              <a:spcPct val="35000"/>
            </a:spcAft>
            <a:buNone/>
          </a:pPr>
          <a:r>
            <a:rPr lang="it-IT" sz="1600" b="1" kern="1200" dirty="0"/>
            <a:t>Opportunità di partnership, sinergia e integrazione con la comunità e fra imprese</a:t>
          </a:r>
        </a:p>
      </dsp:txBody>
      <dsp:txXfrm>
        <a:off x="444862" y="3306573"/>
        <a:ext cx="7007780" cy="508162"/>
      </dsp:txXfrm>
    </dsp:sp>
    <dsp:sp modelId="{0F351633-BF86-43CB-BDE7-F82C466CF094}">
      <dsp:nvSpPr>
        <dsp:cNvPr id="0" name=""/>
        <dsp:cNvSpPr/>
      </dsp:nvSpPr>
      <dsp:spPr>
        <a:xfrm>
          <a:off x="-5137" y="3105999"/>
          <a:ext cx="900000" cy="9000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C1827B-91E6-453C-8EF7-037B3ECBE6B9}">
      <dsp:nvSpPr>
        <dsp:cNvPr id="0" name=""/>
        <dsp:cNvSpPr/>
      </dsp:nvSpPr>
      <dsp:spPr>
        <a:xfrm>
          <a:off x="-5140774" y="-798064"/>
          <a:ext cx="6204640" cy="6204640"/>
        </a:xfrm>
        <a:prstGeom prst="blockArc">
          <a:avLst>
            <a:gd name="adj1" fmla="val 18900000"/>
            <a:gd name="adj2" fmla="val 2700000"/>
            <a:gd name="adj3" fmla="val 34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4F1965-F55A-481F-A055-91F2A903E45A}">
      <dsp:nvSpPr>
        <dsp:cNvPr id="0" name=""/>
        <dsp:cNvSpPr/>
      </dsp:nvSpPr>
      <dsp:spPr>
        <a:xfrm>
          <a:off x="504467" y="251085"/>
          <a:ext cx="8653714" cy="656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000" tIns="40640" rIns="40640" bIns="40640" numCol="1" spcCol="1270" anchor="ctr" anchorCtr="0">
          <a:noAutofit/>
        </a:bodyPr>
        <a:lstStyle/>
        <a:p>
          <a:pPr marL="0" lvl="0" indent="0" algn="l" defTabSz="711200">
            <a:lnSpc>
              <a:spcPct val="90000"/>
            </a:lnSpc>
            <a:spcBef>
              <a:spcPct val="0"/>
            </a:spcBef>
            <a:spcAft>
              <a:spcPct val="35000"/>
            </a:spcAft>
            <a:buNone/>
          </a:pPr>
          <a:r>
            <a:rPr lang="it-IT" sz="1600" b="1" kern="1200" dirty="0">
              <a:solidFill>
                <a:schemeClr val="bg1"/>
              </a:solidFill>
            </a:rPr>
            <a:t>Finanziamento chirografario con tasso agevolato </a:t>
          </a:r>
          <a:endParaRPr lang="it-IT" sz="1600" b="1" kern="1200" dirty="0"/>
        </a:p>
      </dsp:txBody>
      <dsp:txXfrm>
        <a:off x="504467" y="251085"/>
        <a:ext cx="8653714" cy="656456"/>
      </dsp:txXfrm>
    </dsp:sp>
    <dsp:sp modelId="{DF5F366A-4555-4A6F-9019-A8DB04DF5C06}">
      <dsp:nvSpPr>
        <dsp:cNvPr id="0" name=""/>
        <dsp:cNvSpPr/>
      </dsp:nvSpPr>
      <dsp:spPr>
        <a:xfrm>
          <a:off x="-5826" y="65770"/>
          <a:ext cx="1020586" cy="102058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478A7B-A1D4-40F7-8670-8B555664B13B}">
      <dsp:nvSpPr>
        <dsp:cNvPr id="0" name=""/>
        <dsp:cNvSpPr/>
      </dsp:nvSpPr>
      <dsp:spPr>
        <a:xfrm>
          <a:off x="917389" y="1066281"/>
          <a:ext cx="8240791" cy="7477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000" tIns="40640" rIns="40640" bIns="40640" numCol="1" spcCol="1270" anchor="ctr" anchorCtr="0">
          <a:noAutofit/>
        </a:bodyPr>
        <a:lstStyle/>
        <a:p>
          <a:pPr marL="0" lvl="0" indent="0" algn="l" defTabSz="711200">
            <a:lnSpc>
              <a:spcPct val="90000"/>
            </a:lnSpc>
            <a:spcBef>
              <a:spcPct val="0"/>
            </a:spcBef>
            <a:spcAft>
              <a:spcPct val="35000"/>
            </a:spcAft>
            <a:buNone/>
          </a:pPr>
          <a:r>
            <a:rPr lang="it-IT" sz="1600" b="1" kern="1200" dirty="0"/>
            <a:t>Liberalità per 5 anni, a fronte del raggiungimento di una serie di KPI  condivisi   e OUTCOME raggiunti, anno per anno  </a:t>
          </a:r>
        </a:p>
      </dsp:txBody>
      <dsp:txXfrm>
        <a:off x="917389" y="1066281"/>
        <a:ext cx="8240791" cy="747757"/>
      </dsp:txXfrm>
    </dsp:sp>
    <dsp:sp modelId="{32F2A9EF-DEAC-4E70-982D-9B1B76323DA9}">
      <dsp:nvSpPr>
        <dsp:cNvPr id="0" name=""/>
        <dsp:cNvSpPr/>
      </dsp:nvSpPr>
      <dsp:spPr>
        <a:xfrm>
          <a:off x="407096" y="929866"/>
          <a:ext cx="1020586" cy="102058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4A0799-78EF-4920-A78E-078662712516}">
      <dsp:nvSpPr>
        <dsp:cNvPr id="0" name=""/>
        <dsp:cNvSpPr/>
      </dsp:nvSpPr>
      <dsp:spPr>
        <a:xfrm>
          <a:off x="1044123" y="1938387"/>
          <a:ext cx="8114057" cy="7317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000" tIns="40640" rIns="40640" bIns="40640" numCol="1" spcCol="1270" anchor="ctr" anchorCtr="0">
          <a:noAutofit/>
        </a:bodyPr>
        <a:lstStyle/>
        <a:p>
          <a:pPr marL="0" lvl="0" indent="0" algn="l" defTabSz="711200">
            <a:lnSpc>
              <a:spcPct val="90000"/>
            </a:lnSpc>
            <a:spcBef>
              <a:spcPct val="0"/>
            </a:spcBef>
            <a:spcAft>
              <a:spcPct val="35000"/>
            </a:spcAft>
            <a:buNone/>
          </a:pPr>
          <a:r>
            <a:rPr lang="it-IT" sz="1600" b="1" kern="1200" dirty="0">
              <a:cs typeface="Arial"/>
            </a:rPr>
            <a:t>Avvio di nuove relazioni e sinergie con altre  Imprese Profit e non Profit nostre clienti e non </a:t>
          </a:r>
          <a:endParaRPr lang="it-IT" sz="1600" b="1" kern="1200" dirty="0"/>
        </a:p>
      </dsp:txBody>
      <dsp:txXfrm>
        <a:off x="1044123" y="1938387"/>
        <a:ext cx="8114057" cy="731737"/>
      </dsp:txXfrm>
    </dsp:sp>
    <dsp:sp modelId="{284F165A-9ED9-4DFD-88C2-D6765EB8AA8B}">
      <dsp:nvSpPr>
        <dsp:cNvPr id="0" name=""/>
        <dsp:cNvSpPr/>
      </dsp:nvSpPr>
      <dsp:spPr>
        <a:xfrm>
          <a:off x="533830" y="1793962"/>
          <a:ext cx="1020586" cy="102058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C20216-A4FC-4395-884A-FEE2BFCF44DA}">
      <dsp:nvSpPr>
        <dsp:cNvPr id="0" name=""/>
        <dsp:cNvSpPr/>
      </dsp:nvSpPr>
      <dsp:spPr>
        <a:xfrm>
          <a:off x="917389" y="2793078"/>
          <a:ext cx="8240791" cy="7505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000" tIns="40640" rIns="40640" bIns="40640" numCol="1" spcCol="1270" anchor="ctr" anchorCtr="0">
          <a:noAutofit/>
        </a:bodyPr>
        <a:lstStyle/>
        <a:p>
          <a:pPr marL="0" lvl="0" indent="0" algn="l" defTabSz="711200">
            <a:lnSpc>
              <a:spcPct val="90000"/>
            </a:lnSpc>
            <a:spcBef>
              <a:spcPct val="0"/>
            </a:spcBef>
            <a:spcAft>
              <a:spcPct val="35000"/>
            </a:spcAft>
            <a:buNone/>
          </a:pPr>
          <a:r>
            <a:rPr lang="it-IT" sz="1600" b="1" kern="1200" dirty="0"/>
            <a:t>Presentazione da parte del Founder Albergo Etico dell’idea progettuale ad altri nostri clienti.  In fase di avvio, nuovi Progetti  </a:t>
          </a:r>
          <a:r>
            <a:rPr lang="it-IT" sz="1600" b="1" kern="1200"/>
            <a:t>di "Albergo Etico" in </a:t>
          </a:r>
          <a:r>
            <a:rPr lang="it-IT" sz="1600" b="1" kern="1200" dirty="0"/>
            <a:t>altre Regioni D’Italia </a:t>
          </a:r>
        </a:p>
      </dsp:txBody>
      <dsp:txXfrm>
        <a:off x="917389" y="2793078"/>
        <a:ext cx="8240791" cy="750546"/>
      </dsp:txXfrm>
    </dsp:sp>
    <dsp:sp modelId="{CFBE6D5D-250C-410E-AED6-BCF124B6C4F9}">
      <dsp:nvSpPr>
        <dsp:cNvPr id="0" name=""/>
        <dsp:cNvSpPr/>
      </dsp:nvSpPr>
      <dsp:spPr>
        <a:xfrm>
          <a:off x="407096" y="2658058"/>
          <a:ext cx="1020586" cy="102058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51E1F-7E96-4E6F-81F8-4A8169B14108}">
      <dsp:nvSpPr>
        <dsp:cNvPr id="0" name=""/>
        <dsp:cNvSpPr/>
      </dsp:nvSpPr>
      <dsp:spPr>
        <a:xfrm>
          <a:off x="504467" y="3676729"/>
          <a:ext cx="8653714" cy="85353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000" tIns="40640" rIns="40640" bIns="40640" numCol="1" spcCol="1270" anchor="ctr" anchorCtr="0">
          <a:noAutofit/>
        </a:bodyPr>
        <a:lstStyle/>
        <a:p>
          <a:pPr marL="0" lvl="0" indent="0" algn="l" defTabSz="711200">
            <a:lnSpc>
              <a:spcPct val="90000"/>
            </a:lnSpc>
            <a:spcBef>
              <a:spcPct val="0"/>
            </a:spcBef>
            <a:spcAft>
              <a:spcPct val="35000"/>
            </a:spcAft>
            <a:buNone/>
          </a:pPr>
          <a:r>
            <a:rPr lang="it-IT" sz="1600" b="1" kern="1200" dirty="0"/>
            <a:t>Attività di affiancamento nella ricerca di nuove Fonti di Finanziamento , in fase di avvio  «incubatore Sociale» all’interno dell’albergo etico con nostro supporto info-formativo </a:t>
          </a:r>
        </a:p>
      </dsp:txBody>
      <dsp:txXfrm>
        <a:off x="504467" y="3676729"/>
        <a:ext cx="8653714" cy="853539"/>
      </dsp:txXfrm>
    </dsp:sp>
    <dsp:sp modelId="{0F351633-BF86-43CB-BDE7-F82C466CF094}">
      <dsp:nvSpPr>
        <dsp:cNvPr id="0" name=""/>
        <dsp:cNvSpPr/>
      </dsp:nvSpPr>
      <dsp:spPr>
        <a:xfrm>
          <a:off x="-5826" y="3587925"/>
          <a:ext cx="1020586" cy="102058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C1827B-91E6-453C-8EF7-037B3ECBE6B9}">
      <dsp:nvSpPr>
        <dsp:cNvPr id="0" name=""/>
        <dsp:cNvSpPr/>
      </dsp:nvSpPr>
      <dsp:spPr>
        <a:xfrm>
          <a:off x="-5140774" y="-813380"/>
          <a:ext cx="6204640" cy="6204640"/>
        </a:xfrm>
        <a:prstGeom prst="blockArc">
          <a:avLst>
            <a:gd name="adj1" fmla="val 18900000"/>
            <a:gd name="adj2" fmla="val 2700000"/>
            <a:gd name="adj3" fmla="val 34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4F1965-F55A-481F-A055-91F2A903E45A}">
      <dsp:nvSpPr>
        <dsp:cNvPr id="0" name=""/>
        <dsp:cNvSpPr/>
      </dsp:nvSpPr>
      <dsp:spPr>
        <a:xfrm>
          <a:off x="504467" y="235769"/>
          <a:ext cx="9043424" cy="6564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397" tIns="40640" rIns="40640" bIns="40640" numCol="1" spcCol="1270" anchor="ctr" anchorCtr="0">
          <a:noAutofit/>
        </a:bodyPr>
        <a:lstStyle/>
        <a:p>
          <a:pPr marL="0" lvl="0" indent="0" algn="l" defTabSz="711200">
            <a:lnSpc>
              <a:spcPct val="90000"/>
            </a:lnSpc>
            <a:spcBef>
              <a:spcPct val="0"/>
            </a:spcBef>
            <a:spcAft>
              <a:spcPct val="35000"/>
            </a:spcAft>
            <a:buNone/>
          </a:pPr>
          <a:r>
            <a:rPr lang="it-IT" sz="1600" b="1" kern="1200" dirty="0">
              <a:solidFill>
                <a:prstClr val="white"/>
              </a:solidFill>
              <a:latin typeface="UniCredit"/>
              <a:ea typeface="+mn-ea"/>
              <a:cs typeface="Arial"/>
            </a:rPr>
            <a:t>Prestito obbligazionario di € 5mln, non convertibile, non subordinato e della durata di 7 anni, sottoscritto interamente da UniCredit</a:t>
          </a:r>
        </a:p>
      </dsp:txBody>
      <dsp:txXfrm>
        <a:off x="504467" y="235769"/>
        <a:ext cx="9043424" cy="656456"/>
      </dsp:txXfrm>
    </dsp:sp>
    <dsp:sp modelId="{DF5F366A-4555-4A6F-9019-A8DB04DF5C06}">
      <dsp:nvSpPr>
        <dsp:cNvPr id="0" name=""/>
        <dsp:cNvSpPr/>
      </dsp:nvSpPr>
      <dsp:spPr>
        <a:xfrm>
          <a:off x="0" y="90669"/>
          <a:ext cx="940358" cy="94015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478A7B-A1D4-40F7-8670-8B555664B13B}">
      <dsp:nvSpPr>
        <dsp:cNvPr id="0" name=""/>
        <dsp:cNvSpPr/>
      </dsp:nvSpPr>
      <dsp:spPr>
        <a:xfrm>
          <a:off x="917389" y="1050965"/>
          <a:ext cx="8630501" cy="7477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000" tIns="40640" rIns="40640" bIns="40640" numCol="1" spcCol="1270" anchor="ctr" anchorCtr="0">
          <a:noAutofit/>
        </a:bodyPr>
        <a:lstStyle/>
        <a:p>
          <a:pPr marL="0" lvl="0" indent="0" algn="l" defTabSz="711200">
            <a:lnSpc>
              <a:spcPct val="90000"/>
            </a:lnSpc>
            <a:spcBef>
              <a:spcPct val="0"/>
            </a:spcBef>
            <a:spcAft>
              <a:spcPct val="35000"/>
            </a:spcAft>
            <a:buNone/>
          </a:pPr>
          <a:r>
            <a:rPr lang="it-IT" sz="1600" b="1" kern="1200" dirty="0"/>
            <a:t>Liberalità per 5 anni, a fronte del raggiungimento di una serie di KPI  condivisi  e </a:t>
          </a:r>
          <a:r>
            <a:rPr lang="it-IT" sz="1600" b="1" kern="1200" dirty="0" err="1"/>
            <a:t>Outcome</a:t>
          </a:r>
          <a:r>
            <a:rPr lang="it-IT" sz="1600" b="1" kern="1200" dirty="0"/>
            <a:t> raggiunti, anno per anno  </a:t>
          </a:r>
        </a:p>
      </dsp:txBody>
      <dsp:txXfrm>
        <a:off x="917389" y="1050965"/>
        <a:ext cx="8630501" cy="747757"/>
      </dsp:txXfrm>
    </dsp:sp>
    <dsp:sp modelId="{32F2A9EF-DEAC-4E70-982D-9B1B76323DA9}">
      <dsp:nvSpPr>
        <dsp:cNvPr id="0" name=""/>
        <dsp:cNvSpPr/>
      </dsp:nvSpPr>
      <dsp:spPr>
        <a:xfrm>
          <a:off x="407096" y="914550"/>
          <a:ext cx="1020586" cy="102058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4A0799-78EF-4920-A78E-078662712516}">
      <dsp:nvSpPr>
        <dsp:cNvPr id="0" name=""/>
        <dsp:cNvSpPr/>
      </dsp:nvSpPr>
      <dsp:spPr>
        <a:xfrm>
          <a:off x="1044123" y="1923071"/>
          <a:ext cx="8503767" cy="7317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000" tIns="40640" rIns="40640" bIns="40640" numCol="1" spcCol="1270" anchor="ctr" anchorCtr="0">
          <a:noAutofit/>
        </a:bodyPr>
        <a:lstStyle/>
        <a:p>
          <a:pPr marL="0" lvl="0" indent="0" algn="l" defTabSz="711200">
            <a:lnSpc>
              <a:spcPct val="90000"/>
            </a:lnSpc>
            <a:spcBef>
              <a:spcPct val="0"/>
            </a:spcBef>
            <a:spcAft>
              <a:spcPct val="35000"/>
            </a:spcAft>
            <a:buNone/>
          </a:pPr>
          <a:r>
            <a:rPr lang="it-IT" sz="1600" b="1" kern="1200" dirty="0">
              <a:cs typeface="Arial"/>
            </a:rPr>
            <a:t>Avvio di nuove relazioni e sinergie con Istituzioni Pubbliche  e Private - Profit e non Profit - nostre clienti e non  </a:t>
          </a:r>
          <a:endParaRPr lang="it-IT" sz="1600" b="1" kern="1200" dirty="0"/>
        </a:p>
      </dsp:txBody>
      <dsp:txXfrm>
        <a:off x="1044123" y="1923071"/>
        <a:ext cx="8503767" cy="731737"/>
      </dsp:txXfrm>
    </dsp:sp>
    <dsp:sp modelId="{284F165A-9ED9-4DFD-88C2-D6765EB8AA8B}">
      <dsp:nvSpPr>
        <dsp:cNvPr id="0" name=""/>
        <dsp:cNvSpPr/>
      </dsp:nvSpPr>
      <dsp:spPr>
        <a:xfrm>
          <a:off x="533830" y="1778646"/>
          <a:ext cx="1020586" cy="102058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C20216-A4FC-4395-884A-FEE2BFCF44DA}">
      <dsp:nvSpPr>
        <dsp:cNvPr id="0" name=""/>
        <dsp:cNvSpPr/>
      </dsp:nvSpPr>
      <dsp:spPr>
        <a:xfrm>
          <a:off x="917389" y="2751111"/>
          <a:ext cx="8630501" cy="7505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000" tIns="40640" rIns="40640" bIns="40640" numCol="1" spcCol="1270" anchor="ctr" anchorCtr="0">
          <a:noAutofit/>
        </a:bodyPr>
        <a:lstStyle/>
        <a:p>
          <a:pPr marL="0" lvl="0" indent="0" algn="l" defTabSz="711200">
            <a:lnSpc>
              <a:spcPct val="90000"/>
            </a:lnSpc>
            <a:spcBef>
              <a:spcPct val="0"/>
            </a:spcBef>
            <a:spcAft>
              <a:spcPct val="35000"/>
            </a:spcAft>
            <a:buNone/>
          </a:pPr>
          <a:r>
            <a:rPr lang="it-IT" sz="1600" b="1" kern="1200" dirty="0"/>
            <a:t>Prima operazione di Social Mini Bond replicabile per tutti i clienti che soddisfano i requisiti minimi previsti per la emissione di </a:t>
          </a:r>
          <a:r>
            <a:rPr lang="it-IT" sz="1600" b="1" kern="1200" dirty="0" err="1"/>
            <a:t>minibond</a:t>
          </a:r>
          <a:r>
            <a:rPr lang="it-IT" sz="1600" b="1" kern="1200" dirty="0"/>
            <a:t> in tutti i settori target, per il Social Impact UniCredit</a:t>
          </a:r>
        </a:p>
      </dsp:txBody>
      <dsp:txXfrm>
        <a:off x="917389" y="2751111"/>
        <a:ext cx="8630501" cy="750546"/>
      </dsp:txXfrm>
    </dsp:sp>
    <dsp:sp modelId="{CFBE6D5D-250C-410E-AED6-BCF124B6C4F9}">
      <dsp:nvSpPr>
        <dsp:cNvPr id="0" name=""/>
        <dsp:cNvSpPr/>
      </dsp:nvSpPr>
      <dsp:spPr>
        <a:xfrm>
          <a:off x="407096" y="2642742"/>
          <a:ext cx="1020586" cy="102058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51E1F-7E96-4E6F-81F8-4A8169B14108}">
      <dsp:nvSpPr>
        <dsp:cNvPr id="0" name=""/>
        <dsp:cNvSpPr/>
      </dsp:nvSpPr>
      <dsp:spPr>
        <a:xfrm>
          <a:off x="504467" y="3661413"/>
          <a:ext cx="9043424" cy="85353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000" tIns="40640" rIns="40640" bIns="40640" numCol="1" spcCol="1270" anchor="ctr" anchorCtr="0">
          <a:noAutofit/>
        </a:bodyPr>
        <a:lstStyle/>
        <a:p>
          <a:pPr marL="0" lvl="0" indent="0" algn="l" defTabSz="711200">
            <a:lnSpc>
              <a:spcPct val="90000"/>
            </a:lnSpc>
            <a:spcBef>
              <a:spcPct val="0"/>
            </a:spcBef>
            <a:spcAft>
              <a:spcPct val="35000"/>
            </a:spcAft>
            <a:buNone/>
          </a:pPr>
          <a:endParaRPr lang="it-IT" sz="1600" b="1" kern="1200" dirty="0"/>
        </a:p>
      </dsp:txBody>
      <dsp:txXfrm>
        <a:off x="504467" y="3661413"/>
        <a:ext cx="9043424" cy="853539"/>
      </dsp:txXfrm>
    </dsp:sp>
    <dsp:sp modelId="{0F351633-BF86-43CB-BDE7-F82C466CF094}">
      <dsp:nvSpPr>
        <dsp:cNvPr id="0" name=""/>
        <dsp:cNvSpPr/>
      </dsp:nvSpPr>
      <dsp:spPr>
        <a:xfrm>
          <a:off x="-5826" y="3587925"/>
          <a:ext cx="1020586" cy="102058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5359D217-6CD0-45FA-A9EA-B6635489370C}" type="datetimeFigureOut">
              <a:rPr lang="it-IT" smtClean="0"/>
              <a:t>31/03/2021</a:t>
            </a:fld>
            <a:endParaRPr lang="it-IT"/>
          </a:p>
        </p:txBody>
      </p:sp>
      <p:sp>
        <p:nvSpPr>
          <p:cNvPr id="4" name="Segnaposto immagine diapositiva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8B839BEE-5110-458B-9B36-763C25F46A8F}" type="slidenum">
              <a:rPr lang="it-IT" smtClean="0"/>
              <a:t>‹N›</a:t>
            </a:fld>
            <a:endParaRPr lang="it-IT"/>
          </a:p>
        </p:txBody>
      </p:sp>
    </p:spTree>
    <p:extLst>
      <p:ext uri="{BB962C8B-B14F-4D97-AF65-F5344CB8AC3E}">
        <p14:creationId xmlns:p14="http://schemas.microsoft.com/office/powerpoint/2010/main" val="1739960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5" Type="http://schemas.openxmlformats.org/officeDocument/2006/relationships/image" Target="../media/image3.png"/><Relationship Id="rId4" Type="http://schemas.openxmlformats.org/officeDocument/2006/relationships/image" Target="../media/image4.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1">
        <a:schemeClr val="bg2"/>
      </p:bgRef>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8FFBF0-BDAB-45F0-A587-B57EADCB3B1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63D91EA-FF13-4684-A5CE-058C565C33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7" name="Rettangolo 6">
            <a:extLst>
              <a:ext uri="{FF2B5EF4-FFF2-40B4-BE49-F238E27FC236}">
                <a16:creationId xmlns:a16="http://schemas.microsoft.com/office/drawing/2014/main" id="{BCF5C577-78A0-4118-959A-5C911ABAE7EA}"/>
              </a:ext>
            </a:extLst>
          </p:cNvPr>
          <p:cNvSpPr/>
          <p:nvPr userDrawn="1"/>
        </p:nvSpPr>
        <p:spPr>
          <a:xfrm>
            <a:off x="0" y="6427432"/>
            <a:ext cx="12192000" cy="430567"/>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Segnaposto numero diapositiva 5">
            <a:extLst>
              <a:ext uri="{FF2B5EF4-FFF2-40B4-BE49-F238E27FC236}">
                <a16:creationId xmlns:a16="http://schemas.microsoft.com/office/drawing/2014/main" id="{ADB86553-15F2-4D8A-9E4F-1E0D9A94A663}"/>
              </a:ext>
            </a:extLst>
          </p:cNvPr>
          <p:cNvSpPr>
            <a:spLocks noGrp="1"/>
          </p:cNvSpPr>
          <p:nvPr>
            <p:ph type="sldNum" sz="quarter" idx="12"/>
          </p:nvPr>
        </p:nvSpPr>
        <p:spPr>
          <a:xfrm>
            <a:off x="9178770" y="6443987"/>
            <a:ext cx="2743200" cy="365125"/>
          </a:xfrm>
        </p:spPr>
        <p:txBody>
          <a:bodyPr/>
          <a:lstStyle>
            <a:lvl1pPr>
              <a:defRPr>
                <a:solidFill>
                  <a:schemeClr val="bg1"/>
                </a:solidFill>
              </a:defRPr>
            </a:lvl1pPr>
          </a:lstStyle>
          <a:p>
            <a:fld id="{1FF8AE2F-2AB8-48FD-BDE7-FCCCA4121D9E}" type="slidenum">
              <a:rPr lang="it-IT" smtClean="0"/>
              <a:pPr/>
              <a:t>‹N›</a:t>
            </a:fld>
            <a:endParaRPr lang="it-IT"/>
          </a:p>
        </p:txBody>
      </p:sp>
      <p:pic>
        <p:nvPicPr>
          <p:cNvPr id="9" name="Immagine 8">
            <a:extLst>
              <a:ext uri="{FF2B5EF4-FFF2-40B4-BE49-F238E27FC236}">
                <a16:creationId xmlns:a16="http://schemas.microsoft.com/office/drawing/2014/main" id="{43CCB4F7-49EA-4CEC-9084-34E46B3A88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0188" y="133919"/>
            <a:ext cx="937278" cy="1199764"/>
          </a:xfrm>
          <a:prstGeom prst="rect">
            <a:avLst/>
          </a:prstGeom>
        </p:spPr>
      </p:pic>
      <p:sp>
        <p:nvSpPr>
          <p:cNvPr id="5" name="Segnaposto piè di pagina 4">
            <a:extLst>
              <a:ext uri="{FF2B5EF4-FFF2-40B4-BE49-F238E27FC236}">
                <a16:creationId xmlns:a16="http://schemas.microsoft.com/office/drawing/2014/main" id="{A3D335F5-BDCA-40BC-94A3-53CD192BD8A0}"/>
              </a:ext>
            </a:extLst>
          </p:cNvPr>
          <p:cNvSpPr>
            <a:spLocks noGrp="1"/>
          </p:cNvSpPr>
          <p:nvPr>
            <p:ph type="ftr" sz="quarter" idx="11"/>
          </p:nvPr>
        </p:nvSpPr>
        <p:spPr>
          <a:xfrm>
            <a:off x="96914" y="6460152"/>
            <a:ext cx="9570869" cy="365125"/>
          </a:xfrm>
        </p:spPr>
        <p:txBody>
          <a:bodyPr/>
          <a:lstStyle>
            <a:lvl1pPr algn="l">
              <a:defRPr>
                <a:solidFill>
                  <a:schemeClr val="bg1"/>
                </a:solidFill>
              </a:defRPr>
            </a:lvl1pPr>
          </a:lstStyle>
          <a:p>
            <a:r>
              <a:rPr lang="it-IT" dirty="0"/>
              <a:t>WEBINAR IL BILANCIO SOCIALE PER IL MONDO COOPERATIVO - </a:t>
            </a:r>
            <a:r>
              <a:rPr lang="it-IT" i="1" dirty="0"/>
              <a:t>Comunicare gli Impatti Sociali ed Ambientali delle Realtà Cooperative</a:t>
            </a:r>
          </a:p>
        </p:txBody>
      </p:sp>
    </p:spTree>
    <p:extLst>
      <p:ext uri="{BB962C8B-B14F-4D97-AF65-F5344CB8AC3E}">
        <p14:creationId xmlns:p14="http://schemas.microsoft.com/office/powerpoint/2010/main" val="72599643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Internal Slide - 1 Column Text without Lin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69559894"/>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Diapositiva think-cell" r:id="rId3" imgW="270" imgH="270" progId="TCLayout.ActiveDocument.1">
                  <p:embed/>
                </p:oleObj>
              </mc:Choice>
              <mc:Fallback>
                <p:oleObj name="Diapositiva think-cell" r:id="rId3" imgW="270" imgH="270" progId="TCLayout.ActiveDocument.1">
                  <p:embed/>
                  <p:pic>
                    <p:nvPicPr>
                      <p:cNvPr id="0" name=""/>
                      <p:cNvPicPr/>
                      <p:nvPr/>
                    </p:nvPicPr>
                    <p:blipFill>
                      <a:blip r:embed="rId4"/>
                      <a:stretch>
                        <a:fillRect/>
                      </a:stretch>
                    </p:blipFill>
                    <p:spPr>
                      <a:xfrm>
                        <a:off x="2119" y="1590"/>
                        <a:ext cx="2116" cy="1587"/>
                      </a:xfrm>
                      <a:prstGeom prst="rect">
                        <a:avLst/>
                      </a:prstGeom>
                    </p:spPr>
                  </p:pic>
                </p:oleObj>
              </mc:Fallback>
            </mc:AlternateContent>
          </a:graphicData>
        </a:graphic>
      </p:graphicFrame>
      <p:sp>
        <p:nvSpPr>
          <p:cNvPr id="7" name="LegalEntity"/>
          <p:cNvSpPr>
            <a:spLocks noGrp="1"/>
          </p:cNvSpPr>
          <p:nvPr>
            <p:ph type="body" sz="quarter" idx="12" hasCustomPrompt="1"/>
          </p:nvPr>
        </p:nvSpPr>
        <p:spPr>
          <a:xfrm>
            <a:off x="4416000" y="6705380"/>
            <a:ext cx="3360000" cy="144000"/>
          </a:xfrm>
        </p:spPr>
        <p:txBody>
          <a:bodyPr>
            <a:noAutofit/>
          </a:bodyPr>
          <a:lstStyle>
            <a:lvl1pPr marL="0" marR="0" indent="0" algn="ctr" defTabSz="342875" rtl="0" eaLnBrk="1" fontAlgn="auto" latinLnBrk="0" hangingPunct="1">
              <a:lnSpc>
                <a:spcPct val="100000"/>
              </a:lnSpc>
              <a:spcBef>
                <a:spcPct val="20000"/>
              </a:spcBef>
              <a:spcAft>
                <a:spcPts val="0"/>
              </a:spcAft>
              <a:buClr>
                <a:srgbClr val="E1061C"/>
              </a:buClr>
              <a:buSzTx/>
              <a:buFontTx/>
              <a:buNone/>
              <a:tabLst/>
              <a:defRPr sz="1000">
                <a:latin typeface="+mn-lt"/>
              </a:defRPr>
            </a:lvl1pPr>
            <a:lvl2pPr marL="457200" indent="0" algn="ctr">
              <a:buFontTx/>
              <a:buNone/>
              <a:defRPr sz="900"/>
            </a:lvl2pPr>
            <a:lvl3pPr marL="914400" indent="0" algn="ctr">
              <a:buFontTx/>
              <a:buNone/>
              <a:defRPr sz="900"/>
            </a:lvl3pPr>
            <a:lvl4pPr marL="1371600" indent="0" algn="ctr">
              <a:buFontTx/>
              <a:buNone/>
              <a:defRPr sz="900"/>
            </a:lvl4pPr>
            <a:lvl5pPr marL="1828800" indent="0" algn="ctr">
              <a:buFontTx/>
              <a:buNone/>
              <a:defRPr sz="900"/>
            </a:lvl5pPr>
          </a:lstStyle>
          <a:p>
            <a:pPr marL="0" marR="0" lvl="0" indent="0" algn="ctr" defTabSz="342875" rtl="0" eaLnBrk="1" fontAlgn="auto" latinLnBrk="0" hangingPunct="1">
              <a:lnSpc>
                <a:spcPct val="100000"/>
              </a:lnSpc>
              <a:spcBef>
                <a:spcPct val="20000"/>
              </a:spcBef>
              <a:spcAft>
                <a:spcPts val="0"/>
              </a:spcAft>
              <a:buClr>
                <a:srgbClr val="E1061C"/>
              </a:buClr>
              <a:buSzTx/>
              <a:buFontTx/>
              <a:buNone/>
              <a:tabLst/>
              <a:defRPr/>
            </a:pPr>
            <a:r>
              <a:rPr lang="en-GB" noProof="0" dirty="0"/>
              <a:t>[Insert legal entity - classification level]</a:t>
            </a:r>
          </a:p>
        </p:txBody>
      </p:sp>
      <p:sp>
        <p:nvSpPr>
          <p:cNvPr id="8" name="Footer"/>
          <p:cNvSpPr>
            <a:spLocks noGrp="1"/>
          </p:cNvSpPr>
          <p:nvPr>
            <p:ph type="body" sz="quarter" idx="16" hasCustomPrompt="1"/>
          </p:nvPr>
        </p:nvSpPr>
        <p:spPr>
          <a:xfrm>
            <a:off x="960000" y="6318251"/>
            <a:ext cx="10272000" cy="360000"/>
          </a:xfrm>
        </p:spPr>
        <p:txBody>
          <a:bodyPr>
            <a:noAutofit/>
          </a:bodyPr>
          <a:lstStyle>
            <a:lvl1pPr marL="0" indent="0">
              <a:buNone/>
              <a:defRPr sz="800">
                <a:latin typeface="+mn-lt"/>
              </a:defRPr>
            </a:lvl1pPr>
            <a:lvl2pPr marL="457188" indent="0">
              <a:buNone/>
              <a:defRPr sz="800">
                <a:latin typeface="UniCredit" panose="02000506040000020004" pitchFamily="2" charset="0"/>
              </a:defRPr>
            </a:lvl2pPr>
            <a:lvl3pPr marL="914377" indent="0">
              <a:buNone/>
              <a:defRPr sz="800">
                <a:latin typeface="UniCredit" panose="02000506040000020004" pitchFamily="2" charset="0"/>
              </a:defRPr>
            </a:lvl3pPr>
            <a:lvl4pPr marL="1371566" indent="0">
              <a:buNone/>
              <a:defRPr sz="800">
                <a:latin typeface="UniCredit" panose="02000506040000020004" pitchFamily="2" charset="0"/>
              </a:defRPr>
            </a:lvl4pPr>
            <a:lvl5pPr marL="1828755" indent="0">
              <a:buNone/>
              <a:defRPr sz="800">
                <a:latin typeface="UniCredit" panose="02000506040000020004" pitchFamily="2" charset="0"/>
              </a:defRPr>
            </a:lvl5pPr>
          </a:lstStyle>
          <a:p>
            <a:pPr lvl="0"/>
            <a:r>
              <a:rPr lang="en-GB" noProof="0" dirty="0"/>
              <a:t>Insert notes</a:t>
            </a:r>
          </a:p>
        </p:txBody>
      </p:sp>
      <p:sp>
        <p:nvSpPr>
          <p:cNvPr id="4" name="SlideNumber"/>
          <p:cNvSpPr>
            <a:spLocks noGrp="1"/>
          </p:cNvSpPr>
          <p:nvPr>
            <p:ph type="sldNum" sz="quarter" idx="11"/>
          </p:nvPr>
        </p:nvSpPr>
        <p:spPr/>
        <p:txBody>
          <a:bodyPr/>
          <a:lstStyle/>
          <a:p>
            <a:pPr>
              <a:defRPr/>
            </a:pPr>
            <a:fld id="{1D1043DC-2681-49D5-9D69-158B3FA3398E}" type="slidenum">
              <a:rPr lang="en-GB" noProof="1" dirty="0" smtClean="0"/>
              <a:pPr>
                <a:defRPr/>
              </a:pPr>
              <a:t>‹N›</a:t>
            </a:fld>
            <a:endParaRPr lang="en-GB" noProof="1"/>
          </a:p>
        </p:txBody>
      </p:sp>
      <p:sp>
        <p:nvSpPr>
          <p:cNvPr id="6" name="Text"/>
          <p:cNvSpPr>
            <a:spLocks noGrp="1"/>
          </p:cNvSpPr>
          <p:nvPr>
            <p:ph sz="quarter" idx="15" hasCustomPrompt="1"/>
          </p:nvPr>
        </p:nvSpPr>
        <p:spPr>
          <a:xfrm>
            <a:off x="360000" y="1260000"/>
            <a:ext cx="11577600" cy="4680000"/>
          </a:xfrm>
        </p:spPr>
        <p:txBody>
          <a:bodyPr/>
          <a:lstStyle>
            <a:lvl1pPr marL="176213" marR="0" indent="-176213" algn="l" defTabSz="457200" rtl="0" eaLnBrk="1" fontAlgn="auto" latinLnBrk="0" hangingPunct="1">
              <a:lnSpc>
                <a:spcPct val="100000"/>
              </a:lnSpc>
              <a:spcBef>
                <a:spcPct val="20000"/>
              </a:spcBef>
              <a:spcAft>
                <a:spcPts val="0"/>
              </a:spcAft>
              <a:buClr>
                <a:srgbClr val="E1061C"/>
              </a:buClr>
              <a:buSzTx/>
              <a:buFont typeface="Arial"/>
              <a:buChar char="•"/>
              <a:tabLst/>
              <a:defRPr/>
            </a:lvl1pPr>
            <a:lvl2pPr marL="627063" marR="0" indent="-169863" algn="l" defTabSz="457200" rtl="0" eaLnBrk="1" fontAlgn="auto" latinLnBrk="0" hangingPunct="1">
              <a:lnSpc>
                <a:spcPct val="100000"/>
              </a:lnSpc>
              <a:spcBef>
                <a:spcPct val="20000"/>
              </a:spcBef>
              <a:spcAft>
                <a:spcPts val="0"/>
              </a:spcAft>
              <a:buClr>
                <a:srgbClr val="E1061C"/>
              </a:buClr>
              <a:buSzTx/>
              <a:buFont typeface="Arial"/>
              <a:buChar char="•"/>
              <a:tabLst/>
              <a:defRPr/>
            </a:lvl2pPr>
            <a:lvl3pPr marL="1079500" marR="0" indent="-165100" algn="l" defTabSz="457200" rtl="0" eaLnBrk="1" fontAlgn="auto" latinLnBrk="0" hangingPunct="1">
              <a:lnSpc>
                <a:spcPct val="100000"/>
              </a:lnSpc>
              <a:spcBef>
                <a:spcPct val="20000"/>
              </a:spcBef>
              <a:spcAft>
                <a:spcPts val="0"/>
              </a:spcAft>
              <a:buClr>
                <a:srgbClr val="E1061C"/>
              </a:buClr>
              <a:buSzTx/>
              <a:buFont typeface="Arial"/>
              <a:buChar char="•"/>
              <a:tabLst/>
              <a:defRPr/>
            </a:lvl3pPr>
            <a:lvl4pPr marL="1522413" marR="0" indent="-150813" algn="l" defTabSz="457200" rtl="0" eaLnBrk="1" fontAlgn="auto" latinLnBrk="0" hangingPunct="1">
              <a:lnSpc>
                <a:spcPct val="100000"/>
              </a:lnSpc>
              <a:spcBef>
                <a:spcPct val="20000"/>
              </a:spcBef>
              <a:spcAft>
                <a:spcPts val="0"/>
              </a:spcAft>
              <a:buClr>
                <a:srgbClr val="E1061C"/>
              </a:buClr>
              <a:buSzTx/>
              <a:buFont typeface="Arial"/>
              <a:buChar char="•"/>
              <a:tabLst/>
              <a:defRPr/>
            </a:lvl4pPr>
            <a:lvl5pPr marL="1973263" marR="0" indent="-144463" algn="l" defTabSz="457200" rtl="0" eaLnBrk="1" fontAlgn="auto" latinLnBrk="0" hangingPunct="1">
              <a:lnSpc>
                <a:spcPct val="100000"/>
              </a:lnSpc>
              <a:spcBef>
                <a:spcPct val="20000"/>
              </a:spcBef>
              <a:spcAft>
                <a:spcPts val="0"/>
              </a:spcAft>
              <a:buClr>
                <a:srgbClr val="E1061C"/>
              </a:buClr>
              <a:buSzTx/>
              <a:buFont typeface="Arial"/>
              <a:buChar char="•"/>
              <a:tabLst/>
              <a:defRPr/>
            </a:lvl5pPr>
          </a:lstStyle>
          <a:p>
            <a:pPr lvl="0"/>
            <a:r>
              <a:rPr lang="en-GB" noProof="0" dirty="0"/>
              <a:t>Insert text</a:t>
            </a:r>
          </a:p>
          <a:p>
            <a:pPr lvl="1"/>
            <a:r>
              <a:rPr lang="en-GB" noProof="0" dirty="0"/>
              <a:t>2° level</a:t>
            </a:r>
          </a:p>
          <a:p>
            <a:pPr lvl="2"/>
            <a:r>
              <a:rPr lang="en-GB" noProof="0" dirty="0"/>
              <a:t>3° level</a:t>
            </a:r>
          </a:p>
          <a:p>
            <a:pPr lvl="3"/>
            <a:r>
              <a:rPr lang="en-GB" noProof="0" dirty="0"/>
              <a:t>4° level</a:t>
            </a:r>
          </a:p>
          <a:p>
            <a:pPr lvl="4"/>
            <a:r>
              <a:rPr lang="en-GB" noProof="0" dirty="0"/>
              <a:t>5° level</a:t>
            </a:r>
          </a:p>
        </p:txBody>
      </p:sp>
      <p:sp>
        <p:nvSpPr>
          <p:cNvPr id="2" name="Title"/>
          <p:cNvSpPr>
            <a:spLocks noGrp="1"/>
          </p:cNvSpPr>
          <p:nvPr>
            <p:ph type="title" hasCustomPrompt="1"/>
          </p:nvPr>
        </p:nvSpPr>
        <p:spPr/>
        <p:txBody>
          <a:bodyPr/>
          <a:lstStyle>
            <a:lvl1pPr>
              <a:lnSpc>
                <a:spcPts val="2200"/>
              </a:lnSpc>
              <a:defRPr/>
            </a:lvl1pPr>
          </a:lstStyle>
          <a:p>
            <a:r>
              <a:rPr lang="en-GB" noProof="0" dirty="0"/>
              <a:t>Insert title</a:t>
            </a:r>
          </a:p>
        </p:txBody>
      </p:sp>
      <p:pic>
        <p:nvPicPr>
          <p:cNvPr id="9"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433600" y="6300000"/>
            <a:ext cx="552000" cy="414000"/>
          </a:xfrm>
          <a:prstGeom prst="rect">
            <a:avLst/>
          </a:prstGeom>
        </p:spPr>
      </p:pic>
    </p:spTree>
    <p:extLst>
      <p:ext uri="{BB962C8B-B14F-4D97-AF65-F5344CB8AC3E}">
        <p14:creationId xmlns:p14="http://schemas.microsoft.com/office/powerpoint/2010/main" val="926360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Internal Slide 2.1 Column Text 5F">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359997" y="0"/>
            <a:ext cx="11587200" cy="792000"/>
          </a:xfrm>
        </p:spPr>
        <p:txBody>
          <a:bodyPr/>
          <a:lstStyle>
            <a:lvl1pPr>
              <a:defRPr baseline="0"/>
            </a:lvl1pPr>
          </a:lstStyle>
          <a:p>
            <a:r>
              <a:rPr lang="it-IT" dirty="0" err="1"/>
              <a:t>Insert</a:t>
            </a:r>
            <a:r>
              <a:rPr lang="it-IT" dirty="0"/>
              <a:t> title</a:t>
            </a:r>
            <a:endParaRPr lang="en-GB" dirty="0"/>
          </a:p>
        </p:txBody>
      </p:sp>
      <p:sp>
        <p:nvSpPr>
          <p:cNvPr id="4" name="Segnaposto contenuto 3"/>
          <p:cNvSpPr>
            <a:spLocks noGrp="1"/>
          </p:cNvSpPr>
          <p:nvPr>
            <p:ph sz="half" idx="2" hasCustomPrompt="1"/>
          </p:nvPr>
        </p:nvSpPr>
        <p:spPr>
          <a:xfrm>
            <a:off x="360000" y="1260000"/>
            <a:ext cx="5568000" cy="4416000"/>
          </a:xfrm>
        </p:spPr>
        <p:txBody>
          <a:bodyPr>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dirty="0" err="1"/>
              <a:t>Insert</a:t>
            </a:r>
            <a:r>
              <a:rPr lang="it-IT" dirty="0"/>
              <a:t> text</a:t>
            </a:r>
          </a:p>
          <a:p>
            <a:pPr lvl="1"/>
            <a:r>
              <a:rPr lang="it-IT" dirty="0"/>
              <a:t>2° level</a:t>
            </a:r>
          </a:p>
          <a:p>
            <a:pPr lvl="2"/>
            <a:r>
              <a:rPr lang="it-IT" dirty="0"/>
              <a:t>3° level</a:t>
            </a:r>
          </a:p>
          <a:p>
            <a:pPr lvl="3"/>
            <a:r>
              <a:rPr lang="it-IT" dirty="0"/>
              <a:t>4° level</a:t>
            </a:r>
          </a:p>
          <a:p>
            <a:pPr lvl="4"/>
            <a:r>
              <a:rPr lang="it-IT" dirty="0"/>
              <a:t>5° level </a:t>
            </a:r>
            <a:endParaRPr lang="en-GB" dirty="0"/>
          </a:p>
        </p:txBody>
      </p:sp>
      <p:sp>
        <p:nvSpPr>
          <p:cNvPr id="6" name="Segnaposto contenuto 5"/>
          <p:cNvSpPr>
            <a:spLocks noGrp="1"/>
          </p:cNvSpPr>
          <p:nvPr>
            <p:ph sz="quarter" idx="4" hasCustomPrompt="1"/>
          </p:nvPr>
        </p:nvSpPr>
        <p:spPr>
          <a:xfrm>
            <a:off x="6371432" y="1260000"/>
            <a:ext cx="5568000" cy="4416000"/>
          </a:xfrm>
        </p:spPr>
        <p:txBody>
          <a:bodyPr>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dirty="0" err="1"/>
              <a:t>Insert</a:t>
            </a:r>
            <a:r>
              <a:rPr lang="it-IT" dirty="0"/>
              <a:t> text</a:t>
            </a:r>
          </a:p>
          <a:p>
            <a:pPr lvl="1"/>
            <a:r>
              <a:rPr lang="it-IT" dirty="0"/>
              <a:t>2° level</a:t>
            </a:r>
          </a:p>
          <a:p>
            <a:pPr lvl="2"/>
            <a:r>
              <a:rPr lang="it-IT" dirty="0"/>
              <a:t>3° level</a:t>
            </a:r>
          </a:p>
          <a:p>
            <a:pPr lvl="3"/>
            <a:r>
              <a:rPr lang="it-IT" dirty="0"/>
              <a:t>4° level</a:t>
            </a:r>
          </a:p>
          <a:p>
            <a:pPr lvl="4"/>
            <a:r>
              <a:rPr lang="it-IT" dirty="0"/>
              <a:t>5° level </a:t>
            </a:r>
            <a:endParaRPr lang="en-GB" dirty="0"/>
          </a:p>
        </p:txBody>
      </p:sp>
      <p:sp>
        <p:nvSpPr>
          <p:cNvPr id="7" name="Segnaposto testo 7"/>
          <p:cNvSpPr>
            <a:spLocks noGrp="1"/>
          </p:cNvSpPr>
          <p:nvPr>
            <p:ph type="body" sz="quarter" idx="13" hasCustomPrompt="1"/>
          </p:nvPr>
        </p:nvSpPr>
        <p:spPr>
          <a:xfrm>
            <a:off x="824591" y="6048000"/>
            <a:ext cx="10385279" cy="480000"/>
          </a:xfrm>
        </p:spPr>
        <p:txBody>
          <a:bodyPr>
            <a:noAutofit/>
          </a:bodyPr>
          <a:lstStyle>
            <a:lvl1pPr marL="0" indent="0" algn="just">
              <a:lnSpc>
                <a:spcPct val="100000"/>
              </a:lnSpc>
              <a:spcBef>
                <a:spcPts val="0"/>
              </a:spcBef>
              <a:buFontTx/>
              <a:buNone/>
              <a:defRPr sz="800"/>
            </a:lvl1pPr>
            <a:lvl2pPr marL="321755" indent="0">
              <a:buFontTx/>
              <a:buNone/>
              <a:defRPr/>
            </a:lvl2pPr>
            <a:lvl3pPr marL="644849" indent="0">
              <a:buFontTx/>
              <a:buNone/>
              <a:defRPr/>
            </a:lvl3pPr>
            <a:lvl4pPr marL="967945" indent="0">
              <a:buFontTx/>
              <a:buNone/>
              <a:defRPr/>
            </a:lvl4pPr>
            <a:lvl5pPr marL="1285677" indent="0">
              <a:buFontTx/>
              <a:buNone/>
              <a:defRPr/>
            </a:lvl5pPr>
          </a:lstStyle>
          <a:p>
            <a:pPr lvl="0"/>
            <a:r>
              <a:rPr lang="it-IT" dirty="0" err="1"/>
              <a:t>Insert</a:t>
            </a:r>
            <a:r>
              <a:rPr lang="it-IT" dirty="0"/>
              <a:t> note</a:t>
            </a:r>
          </a:p>
        </p:txBody>
      </p:sp>
      <p:sp>
        <p:nvSpPr>
          <p:cNvPr id="8" name="Segnaposto numero diapositiva 5"/>
          <p:cNvSpPr>
            <a:spLocks noGrp="1"/>
          </p:cNvSpPr>
          <p:nvPr>
            <p:ph type="sldNum" sz="quarter" idx="14"/>
          </p:nvPr>
        </p:nvSpPr>
        <p:spPr>
          <a:xfrm>
            <a:off x="360000" y="6314890"/>
            <a:ext cx="369635" cy="351044"/>
          </a:xfrm>
          <a:prstGeom prst="rect">
            <a:avLst/>
          </a:prstGeom>
        </p:spPr>
        <p:txBody>
          <a:bodyPr vert="horz" lIns="0" tIns="0" rIns="0" bIns="0" rtlCol="0" anchor="ctr"/>
          <a:lstStyle>
            <a:lvl1pPr algn="l">
              <a:defRPr sz="900">
                <a:solidFill>
                  <a:srgbClr val="0092D1"/>
                </a:solidFill>
                <a:latin typeface="UniCredit"/>
              </a:defRPr>
            </a:lvl1pPr>
          </a:lstStyle>
          <a:p>
            <a:fld id="{9DEDD76A-7D96-6F4D-9EDC-9FC108E5A9F9}" type="slidenum">
              <a:rPr lang="en-GB" smtClean="0"/>
              <a:pPr/>
              <a:t>‹N›</a:t>
            </a:fld>
            <a:endParaRPr lang="en-GB" dirty="0"/>
          </a:p>
        </p:txBody>
      </p:sp>
      <p:sp>
        <p:nvSpPr>
          <p:cNvPr id="10" name="Segnaposto testo 3"/>
          <p:cNvSpPr>
            <a:spLocks noGrp="1"/>
          </p:cNvSpPr>
          <p:nvPr>
            <p:ph type="body" sz="quarter" idx="21" hasCustomPrompt="1"/>
          </p:nvPr>
        </p:nvSpPr>
        <p:spPr>
          <a:xfrm>
            <a:off x="5042355" y="6566400"/>
            <a:ext cx="2122696" cy="246221"/>
          </a:xfrm>
        </p:spPr>
        <p:txBody>
          <a:bodyPr wrap="none" anchor="t" anchorCtr="0">
            <a:spAutoFit/>
          </a:bodyPr>
          <a:lstStyle>
            <a:lvl1pPr marL="0" indent="0" algn="ctr">
              <a:spcBef>
                <a:spcPts val="0"/>
              </a:spcBef>
              <a:buFontTx/>
              <a:buNone/>
              <a:defRPr sz="1000"/>
            </a:lvl1pPr>
            <a:lvl2pPr marL="457200" indent="0" algn="r">
              <a:buFontTx/>
              <a:buNone/>
              <a:defRPr sz="1200"/>
            </a:lvl2pPr>
            <a:lvl3pPr marL="914400" indent="0" algn="r">
              <a:buFontTx/>
              <a:buNone/>
              <a:defRPr sz="1200"/>
            </a:lvl3pPr>
            <a:lvl4pPr marL="1371600" indent="0" algn="r">
              <a:buFontTx/>
              <a:buNone/>
              <a:defRPr sz="1200"/>
            </a:lvl4pPr>
            <a:lvl5pPr marL="1828800" indent="0" algn="r">
              <a:buFontTx/>
              <a:buNone/>
              <a:defRPr sz="1200"/>
            </a:lvl5pPr>
          </a:lstStyle>
          <a:p>
            <a:pPr marL="0" marR="0" lvl="0" indent="0" algn="ctr" defTabSz="457200" rtl="0" eaLnBrk="1" fontAlgn="auto" latinLnBrk="0" hangingPunct="1">
              <a:lnSpc>
                <a:spcPct val="100000"/>
              </a:lnSpc>
              <a:spcBef>
                <a:spcPct val="20000"/>
              </a:spcBef>
              <a:spcAft>
                <a:spcPts val="0"/>
              </a:spcAft>
              <a:buClr>
                <a:srgbClr val="CD0920"/>
              </a:buClr>
              <a:buSzTx/>
              <a:buFontTx/>
              <a:buNone/>
              <a:tabLst/>
              <a:defRPr/>
            </a:pPr>
            <a:r>
              <a:rPr lang="en-US" dirty="0"/>
              <a:t>Insert legal entity - classification level</a:t>
            </a:r>
            <a:endParaRPr lang="it-IT" dirty="0"/>
          </a:p>
        </p:txBody>
      </p:sp>
    </p:spTree>
    <p:extLst>
      <p:ext uri="{BB962C8B-B14F-4D97-AF65-F5344CB8AC3E}">
        <p14:creationId xmlns:p14="http://schemas.microsoft.com/office/powerpoint/2010/main" val="4022189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ACEB92-210B-4410-9D16-BD55A161A031}"/>
              </a:ext>
            </a:extLst>
          </p:cNvPr>
          <p:cNvSpPr>
            <a:spLocks noGrp="1"/>
          </p:cNvSpPr>
          <p:nvPr>
            <p:ph type="title"/>
          </p:nvPr>
        </p:nvSpPr>
        <p:spPr>
          <a:xfrm>
            <a:off x="838200" y="264425"/>
            <a:ext cx="10515600" cy="558153"/>
          </a:xfrm>
        </p:spPr>
        <p:txBody>
          <a:bodyPr>
            <a:normAutofit/>
          </a:bodyPr>
          <a:lstStyle>
            <a:lvl1pPr algn="r">
              <a:defRPr sz="28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D71D8357-0D70-4EE3-A7C5-A7C46A7CD64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ttangolo 6">
            <a:extLst>
              <a:ext uri="{FF2B5EF4-FFF2-40B4-BE49-F238E27FC236}">
                <a16:creationId xmlns:a16="http://schemas.microsoft.com/office/drawing/2014/main" id="{AE494395-F287-43C6-9D60-12F3A2BD88B9}"/>
              </a:ext>
            </a:extLst>
          </p:cNvPr>
          <p:cNvSpPr/>
          <p:nvPr userDrawn="1"/>
        </p:nvSpPr>
        <p:spPr>
          <a:xfrm>
            <a:off x="0" y="6427430"/>
            <a:ext cx="12192000" cy="430567"/>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Segnaposto numero diapositiva 5">
            <a:extLst>
              <a:ext uri="{FF2B5EF4-FFF2-40B4-BE49-F238E27FC236}">
                <a16:creationId xmlns:a16="http://schemas.microsoft.com/office/drawing/2014/main" id="{65682173-D8F0-4F3F-B2C3-58009973799D}"/>
              </a:ext>
            </a:extLst>
          </p:cNvPr>
          <p:cNvSpPr>
            <a:spLocks noGrp="1"/>
          </p:cNvSpPr>
          <p:nvPr>
            <p:ph type="sldNum" sz="quarter" idx="12"/>
          </p:nvPr>
        </p:nvSpPr>
        <p:spPr>
          <a:xfrm>
            <a:off x="9143260" y="6427430"/>
            <a:ext cx="2743200" cy="365125"/>
          </a:xfrm>
        </p:spPr>
        <p:txBody>
          <a:bodyPr/>
          <a:lstStyle>
            <a:lvl1pPr>
              <a:defRPr>
                <a:solidFill>
                  <a:schemeClr val="bg1"/>
                </a:solidFill>
              </a:defRPr>
            </a:lvl1pPr>
          </a:lstStyle>
          <a:p>
            <a:fld id="{1FF8AE2F-2AB8-48FD-BDE7-FCCCA4121D9E}" type="slidenum">
              <a:rPr lang="it-IT" smtClean="0"/>
              <a:pPr/>
              <a:t>‹N›</a:t>
            </a:fld>
            <a:endParaRPr lang="it-IT"/>
          </a:p>
        </p:txBody>
      </p:sp>
      <p:sp>
        <p:nvSpPr>
          <p:cNvPr id="8" name="Segnaposto piè di pagina 4">
            <a:extLst>
              <a:ext uri="{FF2B5EF4-FFF2-40B4-BE49-F238E27FC236}">
                <a16:creationId xmlns:a16="http://schemas.microsoft.com/office/drawing/2014/main" id="{9DEF510E-AC45-4F42-A833-820FB7BDFDFF}"/>
              </a:ext>
            </a:extLst>
          </p:cNvPr>
          <p:cNvSpPr>
            <a:spLocks noGrp="1"/>
          </p:cNvSpPr>
          <p:nvPr>
            <p:ph type="ftr" sz="quarter" idx="11"/>
          </p:nvPr>
        </p:nvSpPr>
        <p:spPr>
          <a:xfrm>
            <a:off x="96914" y="6460152"/>
            <a:ext cx="9570869" cy="365125"/>
          </a:xfrm>
        </p:spPr>
        <p:txBody>
          <a:bodyPr/>
          <a:lstStyle>
            <a:lvl1pPr algn="l">
              <a:defRPr>
                <a:solidFill>
                  <a:schemeClr val="bg1"/>
                </a:solidFill>
              </a:defRPr>
            </a:lvl1pPr>
          </a:lstStyle>
          <a:p>
            <a:r>
              <a:rPr lang="it-IT" dirty="0"/>
              <a:t>WEBINAR IL BILANCIO SOCIALE PER IL MONDO COOPERATIVO - </a:t>
            </a:r>
            <a:r>
              <a:rPr lang="it-IT" i="1" dirty="0"/>
              <a:t>Comunicare gli Impatti Sociali ed Ambientali delle Realtà Cooperative</a:t>
            </a:r>
          </a:p>
        </p:txBody>
      </p:sp>
      <p:pic>
        <p:nvPicPr>
          <p:cNvPr id="9" name="Immagine 8">
            <a:extLst>
              <a:ext uri="{FF2B5EF4-FFF2-40B4-BE49-F238E27FC236}">
                <a16:creationId xmlns:a16="http://schemas.microsoft.com/office/drawing/2014/main" id="{D59F2FB5-CEDF-4432-B1FD-2708E8FCB1E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0188" y="133919"/>
            <a:ext cx="937278" cy="1199764"/>
          </a:xfrm>
          <a:prstGeom prst="rect">
            <a:avLst/>
          </a:prstGeom>
        </p:spPr>
      </p:pic>
    </p:spTree>
    <p:extLst>
      <p:ext uri="{BB962C8B-B14F-4D97-AF65-F5344CB8AC3E}">
        <p14:creationId xmlns:p14="http://schemas.microsoft.com/office/powerpoint/2010/main" val="3159736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28A2D8-3791-478E-A52B-A9B2BF1C3CF5}"/>
              </a:ext>
            </a:extLst>
          </p:cNvPr>
          <p:cNvSpPr>
            <a:spLocks noGrp="1"/>
          </p:cNvSpPr>
          <p:nvPr>
            <p:ph type="title"/>
          </p:nvPr>
        </p:nvSpPr>
        <p:spPr>
          <a:xfrm>
            <a:off x="838200" y="223083"/>
            <a:ext cx="10515600" cy="593663"/>
          </a:xfrm>
        </p:spPr>
        <p:txBody>
          <a:bodyPr>
            <a:normAutofit/>
          </a:bodyPr>
          <a:lstStyle>
            <a:lvl1pPr algn="r">
              <a:defRPr sz="2800"/>
            </a:lvl1pPr>
          </a:lstStyle>
          <a:p>
            <a:r>
              <a:rPr lang="it-IT"/>
              <a:t>Fare clic per modificare lo stile del titolo dello schema</a:t>
            </a:r>
          </a:p>
        </p:txBody>
      </p:sp>
      <p:pic>
        <p:nvPicPr>
          <p:cNvPr id="6" name="Immagine 5">
            <a:extLst>
              <a:ext uri="{FF2B5EF4-FFF2-40B4-BE49-F238E27FC236}">
                <a16:creationId xmlns:a16="http://schemas.microsoft.com/office/drawing/2014/main" id="{80123D0E-4B2F-42E8-B4A4-344573F31F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0188" y="133919"/>
            <a:ext cx="937278" cy="1199764"/>
          </a:xfrm>
          <a:prstGeom prst="rect">
            <a:avLst/>
          </a:prstGeom>
        </p:spPr>
      </p:pic>
      <p:sp>
        <p:nvSpPr>
          <p:cNvPr id="7" name="Rettangolo 6">
            <a:extLst>
              <a:ext uri="{FF2B5EF4-FFF2-40B4-BE49-F238E27FC236}">
                <a16:creationId xmlns:a16="http://schemas.microsoft.com/office/drawing/2014/main" id="{25C892ED-D9DA-4C9C-89FB-91A1CCBF250D}"/>
              </a:ext>
            </a:extLst>
          </p:cNvPr>
          <p:cNvSpPr/>
          <p:nvPr userDrawn="1"/>
        </p:nvSpPr>
        <p:spPr>
          <a:xfrm>
            <a:off x="0" y="6427432"/>
            <a:ext cx="12192000" cy="430567"/>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Segnaposto piè di pagina 3">
            <a:extLst>
              <a:ext uri="{FF2B5EF4-FFF2-40B4-BE49-F238E27FC236}">
                <a16:creationId xmlns:a16="http://schemas.microsoft.com/office/drawing/2014/main" id="{753E156D-E624-4555-AF05-FE805B91055B}"/>
              </a:ext>
            </a:extLst>
          </p:cNvPr>
          <p:cNvSpPr>
            <a:spLocks noGrp="1"/>
          </p:cNvSpPr>
          <p:nvPr>
            <p:ph type="ftr" sz="quarter" idx="11"/>
          </p:nvPr>
        </p:nvSpPr>
        <p:spPr>
          <a:xfrm>
            <a:off x="79899" y="6551720"/>
            <a:ext cx="9268287" cy="265759"/>
          </a:xfrm>
        </p:spPr>
        <p:txBody>
          <a:bodyPr/>
          <a:lstStyle>
            <a:lvl1pPr algn="l">
              <a:defRPr>
                <a:solidFill>
                  <a:schemeClr val="bg1"/>
                </a:solidFill>
              </a:defRPr>
            </a:lvl1pPr>
          </a:lstStyle>
          <a:p>
            <a:r>
              <a:rPr lang="it-IT"/>
              <a:t>WEBINAR IL BILANCIO SOCIALE PER IL MONDO COOPERATIVO - Comunicare gli Impatti Sociali ed Ambientali delle Realtà Cooperative</a:t>
            </a:r>
            <a:endParaRPr lang="it-IT" dirty="0"/>
          </a:p>
        </p:txBody>
      </p:sp>
      <p:sp>
        <p:nvSpPr>
          <p:cNvPr id="5" name="Segnaposto numero diapositiva 4">
            <a:extLst>
              <a:ext uri="{FF2B5EF4-FFF2-40B4-BE49-F238E27FC236}">
                <a16:creationId xmlns:a16="http://schemas.microsoft.com/office/drawing/2014/main" id="{20483152-F8F3-4DB5-9A13-94B7BC943803}"/>
              </a:ext>
            </a:extLst>
          </p:cNvPr>
          <p:cNvSpPr>
            <a:spLocks noGrp="1"/>
          </p:cNvSpPr>
          <p:nvPr>
            <p:ph type="sldNum" sz="quarter" idx="12"/>
          </p:nvPr>
        </p:nvSpPr>
        <p:spPr>
          <a:xfrm>
            <a:off x="9081116" y="6460152"/>
            <a:ext cx="2743200" cy="365125"/>
          </a:xfrm>
        </p:spPr>
        <p:txBody>
          <a:bodyPr/>
          <a:lstStyle>
            <a:lvl1pPr>
              <a:defRPr>
                <a:solidFill>
                  <a:schemeClr val="bg1"/>
                </a:solidFill>
              </a:defRPr>
            </a:lvl1pPr>
          </a:lstStyle>
          <a:p>
            <a:fld id="{1FF8AE2F-2AB8-48FD-BDE7-FCCCA4121D9E}" type="slidenum">
              <a:rPr lang="it-IT" smtClean="0"/>
              <a:pPr/>
              <a:t>‹N›</a:t>
            </a:fld>
            <a:endParaRPr lang="it-IT"/>
          </a:p>
        </p:txBody>
      </p:sp>
    </p:spTree>
    <p:extLst>
      <p:ext uri="{BB962C8B-B14F-4D97-AF65-F5344CB8AC3E}">
        <p14:creationId xmlns:p14="http://schemas.microsoft.com/office/powerpoint/2010/main" val="446351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0B94936C-954A-4563-A4B3-B3F7428FE0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0188" y="133919"/>
            <a:ext cx="937278" cy="1199764"/>
          </a:xfrm>
          <a:prstGeom prst="rect">
            <a:avLst/>
          </a:prstGeom>
        </p:spPr>
      </p:pic>
      <p:sp>
        <p:nvSpPr>
          <p:cNvPr id="6" name="Rettangolo 5">
            <a:extLst>
              <a:ext uri="{FF2B5EF4-FFF2-40B4-BE49-F238E27FC236}">
                <a16:creationId xmlns:a16="http://schemas.microsoft.com/office/drawing/2014/main" id="{41EDAB16-1BFF-4DF4-9F6A-A713A89DE264}"/>
              </a:ext>
            </a:extLst>
          </p:cNvPr>
          <p:cNvSpPr/>
          <p:nvPr userDrawn="1"/>
        </p:nvSpPr>
        <p:spPr>
          <a:xfrm>
            <a:off x="0" y="6427432"/>
            <a:ext cx="12192000" cy="430567"/>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Segnaposto numero diapositiva 3">
            <a:extLst>
              <a:ext uri="{FF2B5EF4-FFF2-40B4-BE49-F238E27FC236}">
                <a16:creationId xmlns:a16="http://schemas.microsoft.com/office/drawing/2014/main" id="{8E4B47E2-1CF9-4AF1-9751-55B7DE6F63AC}"/>
              </a:ext>
            </a:extLst>
          </p:cNvPr>
          <p:cNvSpPr>
            <a:spLocks noGrp="1"/>
          </p:cNvSpPr>
          <p:nvPr>
            <p:ph type="sldNum" sz="quarter" idx="12"/>
          </p:nvPr>
        </p:nvSpPr>
        <p:spPr>
          <a:xfrm>
            <a:off x="9098872" y="6460152"/>
            <a:ext cx="2743200" cy="365125"/>
          </a:xfrm>
        </p:spPr>
        <p:txBody>
          <a:bodyPr/>
          <a:lstStyle>
            <a:lvl1pPr>
              <a:defRPr>
                <a:solidFill>
                  <a:schemeClr val="bg1"/>
                </a:solidFill>
              </a:defRPr>
            </a:lvl1pPr>
          </a:lstStyle>
          <a:p>
            <a:fld id="{1FF8AE2F-2AB8-48FD-BDE7-FCCCA4121D9E}" type="slidenum">
              <a:rPr lang="it-IT" smtClean="0"/>
              <a:pPr/>
              <a:t>‹N›</a:t>
            </a:fld>
            <a:endParaRPr lang="it-IT"/>
          </a:p>
        </p:txBody>
      </p:sp>
      <p:sp>
        <p:nvSpPr>
          <p:cNvPr id="3" name="Segnaposto piè di pagina 2">
            <a:extLst>
              <a:ext uri="{FF2B5EF4-FFF2-40B4-BE49-F238E27FC236}">
                <a16:creationId xmlns:a16="http://schemas.microsoft.com/office/drawing/2014/main" id="{1F7C39BD-1F56-4F26-ABC9-AE1F0D2A4AC3}"/>
              </a:ext>
            </a:extLst>
          </p:cNvPr>
          <p:cNvSpPr>
            <a:spLocks noGrp="1"/>
          </p:cNvSpPr>
          <p:nvPr>
            <p:ph type="ftr" sz="quarter" idx="11"/>
          </p:nvPr>
        </p:nvSpPr>
        <p:spPr>
          <a:xfrm>
            <a:off x="127986" y="6492874"/>
            <a:ext cx="8620958" cy="365125"/>
          </a:xfrm>
        </p:spPr>
        <p:txBody>
          <a:bodyPr/>
          <a:lstStyle>
            <a:lvl1pPr algn="l">
              <a:defRPr>
                <a:solidFill>
                  <a:schemeClr val="bg1"/>
                </a:solidFill>
              </a:defRPr>
            </a:lvl1pPr>
          </a:lstStyle>
          <a:p>
            <a:r>
              <a:rPr lang="it-IT"/>
              <a:t>WEBINAR IL BILANCIO SOCIALE PER IL MONDO COOPERATIVO - Comunicare gli Impatti Sociali ed Ambientali delle Realtà Cooperative</a:t>
            </a:r>
            <a:endParaRPr lang="it-IT" dirty="0"/>
          </a:p>
        </p:txBody>
      </p:sp>
    </p:spTree>
    <p:extLst>
      <p:ext uri="{BB962C8B-B14F-4D97-AF65-F5344CB8AC3E}">
        <p14:creationId xmlns:p14="http://schemas.microsoft.com/office/powerpoint/2010/main" val="2980975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Title page - Text - Standard">
    <p:spTree>
      <p:nvGrpSpPr>
        <p:cNvPr id="1" name=""/>
        <p:cNvGrpSpPr/>
        <p:nvPr/>
      </p:nvGrpSpPr>
      <p:grpSpPr>
        <a:xfrm>
          <a:off x="0" y="0"/>
          <a:ext cx="0" cy="0"/>
          <a:chOff x="0" y="0"/>
          <a:chExt cx="0" cy="0"/>
        </a:xfrm>
      </p:grpSpPr>
      <p:sp>
        <p:nvSpPr>
          <p:cNvPr id="5" name="BlueGradient"/>
          <p:cNvSpPr/>
          <p:nvPr userDrawn="1"/>
        </p:nvSpPr>
        <p:spPr bwMode="gray">
          <a:xfrm>
            <a:off x="0" y="4280400"/>
            <a:ext cx="12192000" cy="2592000"/>
          </a:xfrm>
          <a:prstGeom prst="rect">
            <a:avLst/>
          </a:prstGeom>
          <a:gradFill flip="none" rotWithShape="1">
            <a:gsLst>
              <a:gs pos="11000">
                <a:schemeClr val="bg1">
                  <a:alpha val="78000"/>
                </a:schemeClr>
              </a:gs>
              <a:gs pos="100000">
                <a:srgbClr val="2EAEDA">
                  <a:alpha val="78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 noProof="1">
              <a:noFill/>
              <a:cs typeface="Arial" panose="020B0604020202020204" pitchFamily="34" charset="0"/>
            </a:endParaRPr>
          </a:p>
        </p:txBody>
      </p:sp>
      <p:sp>
        <p:nvSpPr>
          <p:cNvPr id="4" name="LegalEntity"/>
          <p:cNvSpPr>
            <a:spLocks noGrp="1"/>
          </p:cNvSpPr>
          <p:nvPr>
            <p:ph type="body" sz="quarter" idx="13" hasCustomPrompt="1"/>
          </p:nvPr>
        </p:nvSpPr>
        <p:spPr>
          <a:xfrm>
            <a:off x="7790400" y="4546800"/>
            <a:ext cx="3840000" cy="208800"/>
          </a:xfrm>
          <a:prstGeom prst="rect">
            <a:avLst/>
          </a:prstGeom>
        </p:spPr>
        <p:txBody>
          <a:bodyPr lIns="0" tIns="0" rIns="0" bIns="0">
            <a:noAutofit/>
          </a:bodyPr>
          <a:lstStyle>
            <a:lvl1pPr marL="0" indent="0" algn="r">
              <a:buFontTx/>
              <a:buNone/>
              <a:defRPr sz="1200"/>
            </a:lvl1pPr>
            <a:lvl2pPr marL="475200" indent="0" algn="r">
              <a:buFontTx/>
              <a:buNone/>
              <a:defRPr sz="1200"/>
            </a:lvl2pPr>
            <a:lvl3pPr algn="r">
              <a:buFontTx/>
              <a:buNone/>
              <a:defRPr sz="1200"/>
            </a:lvl3pPr>
            <a:lvl4pPr marL="1425600" indent="0" algn="r">
              <a:buFontTx/>
              <a:buNone/>
              <a:defRPr sz="1200"/>
            </a:lvl4pPr>
            <a:lvl5pPr marL="2001600" indent="0" algn="r">
              <a:buFontTx/>
              <a:buNone/>
              <a:defRPr sz="1200"/>
            </a:lvl5pPr>
          </a:lstStyle>
          <a:p>
            <a:pPr lvl="0"/>
            <a:r>
              <a:rPr lang="en-GB" noProof="0" dirty="0"/>
              <a:t>[Insert legal entity - classification level]</a:t>
            </a:r>
          </a:p>
        </p:txBody>
      </p:sp>
      <p:sp>
        <p:nvSpPr>
          <p:cNvPr id="7" name="CityDate"/>
          <p:cNvSpPr>
            <a:spLocks noGrp="1"/>
          </p:cNvSpPr>
          <p:nvPr>
            <p:ph type="body" sz="quarter" idx="18" hasCustomPrompt="1"/>
          </p:nvPr>
        </p:nvSpPr>
        <p:spPr>
          <a:xfrm>
            <a:off x="720000" y="4942800"/>
            <a:ext cx="6720000" cy="208800"/>
          </a:xfrm>
        </p:spPr>
        <p:txBody>
          <a:bodyPr anchor="b">
            <a:normAutofit/>
          </a:bodyPr>
          <a:lstStyle>
            <a:lvl1pPr marL="0" indent="0" fontAlgn="auto">
              <a:spcBef>
                <a:spcPts val="0"/>
              </a:spcBef>
              <a:spcAft>
                <a:spcPts val="0"/>
              </a:spcAft>
              <a:buNone/>
              <a:defRPr sz="1000" b="1">
                <a:latin typeface="+mn-lt"/>
              </a:defRPr>
            </a:lvl1pPr>
          </a:lstStyle>
          <a:p>
            <a:pPr fontAlgn="auto">
              <a:spcBef>
                <a:spcPts val="0"/>
              </a:spcBef>
              <a:spcAft>
                <a:spcPts val="0"/>
              </a:spcAft>
            </a:pPr>
            <a:r>
              <a:rPr lang="en-GB" noProof="0" dirty="0"/>
              <a:t>Insert city and date</a:t>
            </a:r>
          </a:p>
        </p:txBody>
      </p:sp>
      <p:sp>
        <p:nvSpPr>
          <p:cNvPr id="3" name="NameFunction"/>
          <p:cNvSpPr>
            <a:spLocks noGrp="1"/>
          </p:cNvSpPr>
          <p:nvPr>
            <p:ph type="body" sz="quarter" idx="17" hasCustomPrompt="1"/>
          </p:nvPr>
        </p:nvSpPr>
        <p:spPr>
          <a:xfrm>
            <a:off x="719667" y="4546800"/>
            <a:ext cx="6720000" cy="208800"/>
          </a:xfrm>
        </p:spPr>
        <p:txBody>
          <a:bodyPr>
            <a:noAutofit/>
          </a:bodyPr>
          <a:lstStyle>
            <a:lvl1pPr marL="0" indent="0">
              <a:spcBef>
                <a:spcPts val="0"/>
              </a:spcBef>
              <a:buNone/>
              <a:defRPr sz="1200" b="1">
                <a:latin typeface="+mn-lt"/>
              </a:defRPr>
            </a:lvl1pPr>
            <a:lvl2pPr marL="457188" indent="0">
              <a:buNone/>
              <a:defRPr sz="1200" b="1">
                <a:latin typeface="UniCredit" panose="02000506040000020004" pitchFamily="2" charset="0"/>
              </a:defRPr>
            </a:lvl2pPr>
            <a:lvl3pPr marL="914377" indent="0">
              <a:buNone/>
              <a:defRPr sz="1200" b="1">
                <a:latin typeface="UniCredit" panose="02000506040000020004" pitchFamily="2" charset="0"/>
              </a:defRPr>
            </a:lvl3pPr>
            <a:lvl4pPr marL="1371566" indent="0">
              <a:buNone/>
              <a:defRPr sz="1200" b="1">
                <a:latin typeface="UniCredit" panose="02000506040000020004" pitchFamily="2" charset="0"/>
              </a:defRPr>
            </a:lvl4pPr>
            <a:lvl5pPr marL="1828755" indent="0">
              <a:buNone/>
              <a:defRPr sz="1200" b="1">
                <a:latin typeface="UniCredit" panose="02000506040000020004" pitchFamily="2" charset="0"/>
              </a:defRPr>
            </a:lvl5pPr>
          </a:lstStyle>
          <a:p>
            <a:pPr>
              <a:defRPr/>
            </a:pPr>
            <a:r>
              <a:rPr lang="en-GB" noProof="0" dirty="0"/>
              <a:t>Insert name and function</a:t>
            </a:r>
          </a:p>
        </p:txBody>
      </p:sp>
      <p:sp>
        <p:nvSpPr>
          <p:cNvPr id="24" name="Subtitle"/>
          <p:cNvSpPr>
            <a:spLocks noGrp="1"/>
          </p:cNvSpPr>
          <p:nvPr>
            <p:ph type="body" sz="quarter" idx="12" hasCustomPrompt="1"/>
          </p:nvPr>
        </p:nvSpPr>
        <p:spPr>
          <a:xfrm>
            <a:off x="719665" y="3279600"/>
            <a:ext cx="10905600" cy="828000"/>
          </a:xfrm>
          <a:prstGeom prst="rect">
            <a:avLst/>
          </a:prstGeom>
        </p:spPr>
        <p:txBody>
          <a:bodyPr lIns="0" tIns="0" rIns="0" bIns="0" anchor="b" anchorCtr="0">
            <a:normAutofit/>
          </a:bodyPr>
          <a:lstStyle>
            <a:lvl1pPr marL="0" indent="0">
              <a:lnSpc>
                <a:spcPts val="2400"/>
              </a:lnSpc>
              <a:spcBef>
                <a:spcPts val="0"/>
              </a:spcBef>
              <a:buNone/>
              <a:defRPr sz="2400"/>
            </a:lvl1pPr>
          </a:lstStyle>
          <a:p>
            <a:pPr lvl="0"/>
            <a:r>
              <a:rPr lang="en-GB" noProof="0" dirty="0"/>
              <a:t>Insert subtitle</a:t>
            </a:r>
          </a:p>
        </p:txBody>
      </p:sp>
      <p:sp>
        <p:nvSpPr>
          <p:cNvPr id="21" name="Title"/>
          <p:cNvSpPr>
            <a:spLocks noGrp="1"/>
          </p:cNvSpPr>
          <p:nvPr>
            <p:ph type="title" hasCustomPrompt="1"/>
          </p:nvPr>
        </p:nvSpPr>
        <p:spPr>
          <a:xfrm>
            <a:off x="720000" y="892800"/>
            <a:ext cx="8884800" cy="22248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nSpc>
                <a:spcPts val="3200"/>
              </a:lnSpc>
              <a:defRPr lang="en-GB" sz="3400" noProof="0" dirty="0">
                <a:latin typeface="+mj-lt"/>
                <a:cs typeface="+mj-cs"/>
              </a:defRPr>
            </a:lvl1pPr>
          </a:lstStyle>
          <a:p>
            <a:pPr lvl="0" defTabSz="966788"/>
            <a:r>
              <a:rPr lang="en-GB" noProof="0" dirty="0"/>
              <a:t>Insert title</a:t>
            </a:r>
          </a:p>
        </p:txBody>
      </p:sp>
      <p:pic>
        <p:nvPicPr>
          <p:cNvPr id="6" name="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4067" y="5433061"/>
            <a:ext cx="10558293" cy="1438659"/>
          </a:xfrm>
          <a:prstGeom prst="rect">
            <a:avLst/>
          </a:prstGeom>
        </p:spPr>
      </p:pic>
    </p:spTree>
    <p:extLst>
      <p:ext uri="{BB962C8B-B14F-4D97-AF65-F5344CB8AC3E}">
        <p14:creationId xmlns:p14="http://schemas.microsoft.com/office/powerpoint/2010/main" val="2751290001"/>
      </p:ext>
    </p:extLst>
  </p:cSld>
  <p:clrMapOvr>
    <a:masterClrMapping/>
  </p:clrMapOvr>
  <p:hf sldNum="0" hdr="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Internal Slide - 1 Column Text">
    <p:spTree>
      <p:nvGrpSpPr>
        <p:cNvPr id="1" name=""/>
        <p:cNvGrpSpPr/>
        <p:nvPr/>
      </p:nvGrpSpPr>
      <p:grpSpPr>
        <a:xfrm>
          <a:off x="0" y="0"/>
          <a:ext cx="0" cy="0"/>
          <a:chOff x="0" y="0"/>
          <a:chExt cx="0" cy="0"/>
        </a:xfrm>
      </p:grpSpPr>
      <p:sp>
        <p:nvSpPr>
          <p:cNvPr id="7" name="LegalEntity"/>
          <p:cNvSpPr>
            <a:spLocks noGrp="1"/>
          </p:cNvSpPr>
          <p:nvPr>
            <p:ph type="body" sz="quarter" idx="12" hasCustomPrompt="1"/>
          </p:nvPr>
        </p:nvSpPr>
        <p:spPr>
          <a:xfrm>
            <a:off x="4416000" y="6705380"/>
            <a:ext cx="3360000" cy="144000"/>
          </a:xfrm>
        </p:spPr>
        <p:txBody>
          <a:bodyPr>
            <a:noAutofit/>
          </a:bodyPr>
          <a:lstStyle>
            <a:lvl1pPr marL="0" indent="0" algn="ctr">
              <a:buFontTx/>
              <a:buNone/>
              <a:defRPr sz="1000">
                <a:latin typeface="+mn-lt"/>
              </a:defRPr>
            </a:lvl1pPr>
            <a:lvl2pPr marL="457200" indent="0" algn="ctr">
              <a:buFontTx/>
              <a:buNone/>
              <a:defRPr sz="900"/>
            </a:lvl2pPr>
            <a:lvl3pPr marL="914400" indent="0" algn="ctr">
              <a:buFontTx/>
              <a:buNone/>
              <a:defRPr sz="900"/>
            </a:lvl3pPr>
            <a:lvl4pPr marL="1371600" indent="0" algn="ctr">
              <a:buFontTx/>
              <a:buNone/>
              <a:defRPr sz="900"/>
            </a:lvl4pPr>
            <a:lvl5pPr marL="1828800" indent="0" algn="ctr">
              <a:buFontTx/>
              <a:buNone/>
              <a:defRPr sz="900"/>
            </a:lvl5pPr>
          </a:lstStyle>
          <a:p>
            <a:pPr lvl="0"/>
            <a:r>
              <a:rPr lang="en-GB" noProof="0" dirty="0"/>
              <a:t>[Insert legal entity - classification level]</a:t>
            </a:r>
          </a:p>
        </p:txBody>
      </p:sp>
      <p:sp>
        <p:nvSpPr>
          <p:cNvPr id="5" name="Footer"/>
          <p:cNvSpPr>
            <a:spLocks noGrp="1"/>
          </p:cNvSpPr>
          <p:nvPr>
            <p:ph type="body" sz="quarter" idx="16" hasCustomPrompt="1"/>
          </p:nvPr>
        </p:nvSpPr>
        <p:spPr>
          <a:xfrm>
            <a:off x="960000" y="6318251"/>
            <a:ext cx="10272000" cy="360000"/>
          </a:xfrm>
        </p:spPr>
        <p:txBody>
          <a:bodyPr>
            <a:noAutofit/>
          </a:bodyPr>
          <a:lstStyle>
            <a:lvl1pPr marL="0" indent="0">
              <a:buNone/>
              <a:defRPr sz="800">
                <a:latin typeface="+mn-lt"/>
              </a:defRPr>
            </a:lvl1pPr>
            <a:lvl2pPr marL="457188" indent="0">
              <a:buNone/>
              <a:defRPr sz="800">
                <a:latin typeface="UniCredit" panose="02000506040000020004" pitchFamily="2" charset="0"/>
              </a:defRPr>
            </a:lvl2pPr>
            <a:lvl3pPr marL="914377" indent="0">
              <a:buNone/>
              <a:defRPr sz="800">
                <a:latin typeface="UniCredit" panose="02000506040000020004" pitchFamily="2" charset="0"/>
              </a:defRPr>
            </a:lvl3pPr>
            <a:lvl4pPr marL="1371566" indent="0">
              <a:buNone/>
              <a:defRPr sz="800">
                <a:latin typeface="UniCredit" panose="02000506040000020004" pitchFamily="2" charset="0"/>
              </a:defRPr>
            </a:lvl4pPr>
            <a:lvl5pPr marL="1828755" indent="0">
              <a:buNone/>
              <a:defRPr sz="800">
                <a:latin typeface="UniCredit" panose="02000506040000020004" pitchFamily="2" charset="0"/>
              </a:defRPr>
            </a:lvl5pPr>
          </a:lstStyle>
          <a:p>
            <a:pPr lvl="0"/>
            <a:r>
              <a:rPr lang="en-GB" noProof="0" dirty="0"/>
              <a:t>Insert notes</a:t>
            </a:r>
          </a:p>
        </p:txBody>
      </p:sp>
      <p:sp>
        <p:nvSpPr>
          <p:cNvPr id="4" name="SlideNumber"/>
          <p:cNvSpPr>
            <a:spLocks noGrp="1"/>
          </p:cNvSpPr>
          <p:nvPr>
            <p:ph type="sldNum" sz="quarter" idx="11"/>
          </p:nvPr>
        </p:nvSpPr>
        <p:spPr/>
        <p:txBody>
          <a:bodyPr/>
          <a:lstStyle/>
          <a:p>
            <a:pPr>
              <a:defRPr/>
            </a:pPr>
            <a:fld id="{1D1043DC-2681-49D5-9D69-158B3FA3398E}" type="slidenum">
              <a:rPr lang="en-GB" noProof="1" dirty="0"/>
              <a:pPr>
                <a:defRPr/>
              </a:pPr>
              <a:t>‹N›</a:t>
            </a:fld>
            <a:endParaRPr lang="en-GB" noProof="1"/>
          </a:p>
        </p:txBody>
      </p:sp>
      <p:sp>
        <p:nvSpPr>
          <p:cNvPr id="6" name="Text"/>
          <p:cNvSpPr>
            <a:spLocks noGrp="1"/>
          </p:cNvSpPr>
          <p:nvPr>
            <p:ph sz="quarter" idx="15" hasCustomPrompt="1"/>
          </p:nvPr>
        </p:nvSpPr>
        <p:spPr>
          <a:xfrm>
            <a:off x="360000" y="1260000"/>
            <a:ext cx="11577600" cy="4680000"/>
          </a:xfrm>
        </p:spPr>
        <p:txBody>
          <a:bodyPr/>
          <a:lstStyle>
            <a:lvl1pPr marL="176213" marR="0" indent="-176213" algn="l" defTabSz="457200" rtl="0" eaLnBrk="1" fontAlgn="auto" latinLnBrk="0" hangingPunct="1">
              <a:lnSpc>
                <a:spcPct val="100000"/>
              </a:lnSpc>
              <a:spcBef>
                <a:spcPct val="20000"/>
              </a:spcBef>
              <a:spcAft>
                <a:spcPts val="0"/>
              </a:spcAft>
              <a:buClr>
                <a:srgbClr val="E1061C"/>
              </a:buClr>
              <a:buSzTx/>
              <a:buFont typeface="Arial"/>
              <a:buChar char="•"/>
              <a:tabLst/>
              <a:defRPr/>
            </a:lvl1pPr>
            <a:lvl2pPr marL="627063" marR="0" indent="-169863" algn="l" defTabSz="457200" rtl="0" eaLnBrk="1" fontAlgn="auto" latinLnBrk="0" hangingPunct="1">
              <a:lnSpc>
                <a:spcPct val="100000"/>
              </a:lnSpc>
              <a:spcBef>
                <a:spcPct val="20000"/>
              </a:spcBef>
              <a:spcAft>
                <a:spcPts val="0"/>
              </a:spcAft>
              <a:buClr>
                <a:srgbClr val="E1061C"/>
              </a:buClr>
              <a:buSzTx/>
              <a:buFont typeface="Arial"/>
              <a:buChar char="•"/>
              <a:tabLst/>
              <a:defRPr/>
            </a:lvl2pPr>
            <a:lvl3pPr marL="1079500" marR="0" indent="-165100" algn="l" defTabSz="457200" rtl="0" eaLnBrk="1" fontAlgn="auto" latinLnBrk="0" hangingPunct="1">
              <a:lnSpc>
                <a:spcPct val="100000"/>
              </a:lnSpc>
              <a:spcBef>
                <a:spcPct val="20000"/>
              </a:spcBef>
              <a:spcAft>
                <a:spcPts val="0"/>
              </a:spcAft>
              <a:buClr>
                <a:srgbClr val="E1061C"/>
              </a:buClr>
              <a:buSzTx/>
              <a:buFont typeface="Arial"/>
              <a:buChar char="•"/>
              <a:tabLst/>
              <a:defRPr/>
            </a:lvl3pPr>
            <a:lvl4pPr marL="1522413" marR="0" indent="-150813" algn="l" defTabSz="457200" rtl="0" eaLnBrk="1" fontAlgn="auto" latinLnBrk="0" hangingPunct="1">
              <a:lnSpc>
                <a:spcPct val="100000"/>
              </a:lnSpc>
              <a:spcBef>
                <a:spcPct val="20000"/>
              </a:spcBef>
              <a:spcAft>
                <a:spcPts val="0"/>
              </a:spcAft>
              <a:buClr>
                <a:srgbClr val="E1061C"/>
              </a:buClr>
              <a:buSzTx/>
              <a:buFont typeface="Arial"/>
              <a:buChar char="•"/>
              <a:tabLst/>
              <a:defRPr/>
            </a:lvl4pPr>
            <a:lvl5pPr marL="1973263" marR="0" indent="-144463" algn="l" defTabSz="457200" rtl="0" eaLnBrk="1" fontAlgn="auto" latinLnBrk="0" hangingPunct="1">
              <a:lnSpc>
                <a:spcPct val="100000"/>
              </a:lnSpc>
              <a:spcBef>
                <a:spcPct val="20000"/>
              </a:spcBef>
              <a:spcAft>
                <a:spcPts val="0"/>
              </a:spcAft>
              <a:buClr>
                <a:srgbClr val="E1061C"/>
              </a:buClr>
              <a:buSzTx/>
              <a:buFont typeface="Arial"/>
              <a:buChar char="•"/>
              <a:tabLst/>
              <a:defRPr/>
            </a:lvl5pPr>
          </a:lstStyle>
          <a:p>
            <a:pPr lvl="0"/>
            <a:r>
              <a:rPr lang="en-GB" noProof="0" dirty="0"/>
              <a:t>Insert text</a:t>
            </a:r>
          </a:p>
          <a:p>
            <a:pPr lvl="1"/>
            <a:r>
              <a:rPr lang="en-GB" noProof="0" dirty="0"/>
              <a:t>2° level</a:t>
            </a:r>
          </a:p>
          <a:p>
            <a:pPr lvl="2"/>
            <a:r>
              <a:rPr lang="en-GB" noProof="0" dirty="0"/>
              <a:t>3° level</a:t>
            </a:r>
          </a:p>
          <a:p>
            <a:pPr lvl="3"/>
            <a:r>
              <a:rPr lang="en-GB" noProof="0" dirty="0"/>
              <a:t>4° level</a:t>
            </a:r>
          </a:p>
          <a:p>
            <a:pPr lvl="4"/>
            <a:r>
              <a:rPr lang="en-GB" noProof="0" dirty="0"/>
              <a:t>5° level</a:t>
            </a:r>
          </a:p>
        </p:txBody>
      </p:sp>
      <p:sp>
        <p:nvSpPr>
          <p:cNvPr id="2" name="Title"/>
          <p:cNvSpPr>
            <a:spLocks noGrp="1"/>
          </p:cNvSpPr>
          <p:nvPr>
            <p:ph type="title" hasCustomPrompt="1"/>
          </p:nvPr>
        </p:nvSpPr>
        <p:spPr/>
        <p:txBody>
          <a:bodyPr/>
          <a:lstStyle>
            <a:lvl1pPr>
              <a:lnSpc>
                <a:spcPts val="2200"/>
              </a:lnSpc>
              <a:defRPr/>
            </a:lvl1pPr>
          </a:lstStyle>
          <a:p>
            <a:r>
              <a:rPr lang="en-GB" noProof="0" dirty="0"/>
              <a:t>Insert title</a:t>
            </a:r>
          </a:p>
        </p:txBody>
      </p:sp>
    </p:spTree>
    <p:extLst>
      <p:ext uri="{BB962C8B-B14F-4D97-AF65-F5344CB8AC3E}">
        <p14:creationId xmlns:p14="http://schemas.microsoft.com/office/powerpoint/2010/main" val="2012763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7" name="LegalEntity"/>
          <p:cNvSpPr>
            <a:spLocks noGrp="1"/>
          </p:cNvSpPr>
          <p:nvPr>
            <p:ph type="body" sz="quarter" idx="12" hasCustomPrompt="1"/>
          </p:nvPr>
        </p:nvSpPr>
        <p:spPr>
          <a:xfrm>
            <a:off x="4416000" y="6705380"/>
            <a:ext cx="3360000" cy="144000"/>
          </a:xfrm>
        </p:spPr>
        <p:txBody>
          <a:bodyPr>
            <a:noAutofit/>
          </a:bodyPr>
          <a:lstStyle>
            <a:lvl1pPr marL="0" marR="0" indent="0" algn="ctr" defTabSz="342875" rtl="0" eaLnBrk="1" fontAlgn="auto" latinLnBrk="0" hangingPunct="1">
              <a:lnSpc>
                <a:spcPct val="100000"/>
              </a:lnSpc>
              <a:spcBef>
                <a:spcPct val="20000"/>
              </a:spcBef>
              <a:spcAft>
                <a:spcPts val="0"/>
              </a:spcAft>
              <a:buClr>
                <a:srgbClr val="E1061C"/>
              </a:buClr>
              <a:buSzTx/>
              <a:buFontTx/>
              <a:buNone/>
              <a:tabLst/>
              <a:defRPr sz="1000">
                <a:latin typeface="+mn-lt"/>
              </a:defRPr>
            </a:lvl1pPr>
            <a:lvl2pPr marL="457200" indent="0" algn="ctr">
              <a:buFontTx/>
              <a:buNone/>
              <a:defRPr sz="900"/>
            </a:lvl2pPr>
            <a:lvl3pPr marL="914400" indent="0" algn="ctr">
              <a:buFontTx/>
              <a:buNone/>
              <a:defRPr sz="900"/>
            </a:lvl3pPr>
            <a:lvl4pPr marL="1371600" indent="0" algn="ctr">
              <a:buFontTx/>
              <a:buNone/>
              <a:defRPr sz="900"/>
            </a:lvl4pPr>
            <a:lvl5pPr marL="1828800" indent="0" algn="ctr">
              <a:buFontTx/>
              <a:buNone/>
              <a:defRPr sz="900"/>
            </a:lvl5pPr>
          </a:lstStyle>
          <a:p>
            <a:pPr marL="0" marR="0" lvl="0" indent="0" algn="ctr" defTabSz="342875" rtl="0" eaLnBrk="1" fontAlgn="auto" latinLnBrk="0" hangingPunct="1">
              <a:lnSpc>
                <a:spcPct val="100000"/>
              </a:lnSpc>
              <a:spcBef>
                <a:spcPct val="20000"/>
              </a:spcBef>
              <a:spcAft>
                <a:spcPts val="0"/>
              </a:spcAft>
              <a:buClr>
                <a:srgbClr val="E1061C"/>
              </a:buClr>
              <a:buSzTx/>
              <a:buFontTx/>
              <a:buNone/>
              <a:tabLst/>
              <a:defRPr/>
            </a:pPr>
            <a:r>
              <a:rPr lang="en-GB" noProof="0" dirty="0"/>
              <a:t>[Insert legal entity - classification level]</a:t>
            </a:r>
          </a:p>
        </p:txBody>
      </p:sp>
      <p:sp>
        <p:nvSpPr>
          <p:cNvPr id="8" name="Footer"/>
          <p:cNvSpPr>
            <a:spLocks noGrp="1"/>
          </p:cNvSpPr>
          <p:nvPr>
            <p:ph type="body" sz="quarter" idx="16" hasCustomPrompt="1"/>
          </p:nvPr>
        </p:nvSpPr>
        <p:spPr>
          <a:xfrm>
            <a:off x="960000" y="6318251"/>
            <a:ext cx="10272000" cy="360000"/>
          </a:xfrm>
        </p:spPr>
        <p:txBody>
          <a:bodyPr>
            <a:noAutofit/>
          </a:bodyPr>
          <a:lstStyle>
            <a:lvl1pPr marL="0" indent="0">
              <a:buNone/>
              <a:defRPr sz="800">
                <a:latin typeface="+mn-lt"/>
              </a:defRPr>
            </a:lvl1pPr>
            <a:lvl2pPr marL="457188" indent="0">
              <a:buNone/>
              <a:defRPr sz="800">
                <a:latin typeface="UniCredit" panose="02000506040000020004" pitchFamily="2" charset="0"/>
              </a:defRPr>
            </a:lvl2pPr>
            <a:lvl3pPr marL="914377" indent="0">
              <a:buNone/>
              <a:defRPr sz="800">
                <a:latin typeface="UniCredit" panose="02000506040000020004" pitchFamily="2" charset="0"/>
              </a:defRPr>
            </a:lvl3pPr>
            <a:lvl4pPr marL="1371566" indent="0">
              <a:buNone/>
              <a:defRPr sz="800">
                <a:latin typeface="UniCredit" panose="02000506040000020004" pitchFamily="2" charset="0"/>
              </a:defRPr>
            </a:lvl4pPr>
            <a:lvl5pPr marL="1828755" indent="0">
              <a:buNone/>
              <a:defRPr sz="800">
                <a:latin typeface="UniCredit" panose="02000506040000020004" pitchFamily="2" charset="0"/>
              </a:defRPr>
            </a:lvl5pPr>
          </a:lstStyle>
          <a:p>
            <a:pPr lvl="0"/>
            <a:r>
              <a:rPr lang="en-GB" noProof="0" dirty="0"/>
              <a:t>Insert notes</a:t>
            </a:r>
          </a:p>
        </p:txBody>
      </p:sp>
      <p:sp>
        <p:nvSpPr>
          <p:cNvPr id="4" name="SlideNumber"/>
          <p:cNvSpPr>
            <a:spLocks noGrp="1"/>
          </p:cNvSpPr>
          <p:nvPr>
            <p:ph type="sldNum" sz="quarter" idx="11"/>
          </p:nvPr>
        </p:nvSpPr>
        <p:spPr/>
        <p:txBody>
          <a:bodyPr/>
          <a:lstStyle/>
          <a:p>
            <a:pPr>
              <a:defRPr/>
            </a:pPr>
            <a:fld id="{1D1043DC-2681-49D5-9D69-158B3FA3398E}" type="slidenum">
              <a:rPr lang="en-GB" noProof="1" dirty="0"/>
              <a:pPr>
                <a:defRPr/>
              </a:pPr>
              <a:t>‹N›</a:t>
            </a:fld>
            <a:endParaRPr lang="en-GB" noProof="1"/>
          </a:p>
        </p:txBody>
      </p:sp>
      <p:sp>
        <p:nvSpPr>
          <p:cNvPr id="5" name="Text"/>
          <p:cNvSpPr>
            <a:spLocks noGrp="1"/>
          </p:cNvSpPr>
          <p:nvPr>
            <p:ph type="body" sz="quarter" idx="15" hasCustomPrompt="1"/>
          </p:nvPr>
        </p:nvSpPr>
        <p:spPr>
          <a:xfrm>
            <a:off x="360000" y="1260000"/>
            <a:ext cx="11587200" cy="4680000"/>
          </a:xfrm>
        </p:spPr>
        <p:txBody>
          <a:bodyPr anchor="ctr">
            <a:noAutofit/>
          </a:bodyPr>
          <a:lstStyle>
            <a:lvl1pPr marL="266400" indent="-266400">
              <a:buClr>
                <a:srgbClr val="E1061C"/>
              </a:buClr>
              <a:defRPr sz="1800"/>
            </a:lvl1pPr>
            <a:lvl2pPr>
              <a:buClr>
                <a:srgbClr val="E1061C"/>
              </a:buClr>
              <a:defRPr sz="1800"/>
            </a:lvl2pPr>
            <a:lvl3pPr>
              <a:buClr>
                <a:srgbClr val="E1061C"/>
              </a:buClr>
              <a:defRPr sz="1800"/>
            </a:lvl3pPr>
            <a:lvl4pPr>
              <a:spcBef>
                <a:spcPts val="432"/>
              </a:spcBef>
              <a:buClr>
                <a:srgbClr val="E1061C"/>
              </a:buClr>
              <a:defRPr sz="1800"/>
            </a:lvl4pPr>
            <a:lvl5pPr>
              <a:spcBef>
                <a:spcPts val="432"/>
              </a:spcBef>
              <a:buClr>
                <a:srgbClr val="E1061C"/>
              </a:buClr>
              <a:defRPr sz="1800"/>
            </a:lvl5pPr>
          </a:lstStyle>
          <a:p>
            <a:pPr lvl="0"/>
            <a:r>
              <a:rPr lang="en-GB" noProof="0" dirty="0"/>
              <a:t>Insert text</a:t>
            </a:r>
          </a:p>
          <a:p>
            <a:pPr lvl="1"/>
            <a:r>
              <a:rPr lang="en-GB" noProof="0" dirty="0"/>
              <a:t>2° level</a:t>
            </a:r>
          </a:p>
          <a:p>
            <a:pPr lvl="2"/>
            <a:r>
              <a:rPr lang="en-GB" noProof="0" dirty="0"/>
              <a:t>3° level</a:t>
            </a:r>
          </a:p>
          <a:p>
            <a:pPr lvl="3"/>
            <a:r>
              <a:rPr lang="en-GB" noProof="0" dirty="0"/>
              <a:t>4° level</a:t>
            </a:r>
          </a:p>
          <a:p>
            <a:pPr lvl="4"/>
            <a:r>
              <a:rPr lang="en-GB" noProof="0" dirty="0"/>
              <a:t>5° level</a:t>
            </a:r>
          </a:p>
        </p:txBody>
      </p:sp>
      <p:sp>
        <p:nvSpPr>
          <p:cNvPr id="2" name="Title"/>
          <p:cNvSpPr>
            <a:spLocks noGrp="1"/>
          </p:cNvSpPr>
          <p:nvPr>
            <p:ph type="title" hasCustomPrompt="1"/>
          </p:nvPr>
        </p:nvSpPr>
        <p:spPr/>
        <p:txBody>
          <a:bodyPr/>
          <a:lstStyle>
            <a:lvl1pPr>
              <a:lnSpc>
                <a:spcPts val="2200"/>
              </a:lnSpc>
              <a:defRPr/>
            </a:lvl1pPr>
          </a:lstStyle>
          <a:p>
            <a:r>
              <a:rPr lang="en-GB" noProof="0" dirty="0"/>
              <a:t>Insert agenda</a:t>
            </a:r>
          </a:p>
        </p:txBody>
      </p:sp>
    </p:spTree>
    <p:extLst>
      <p:ext uri="{BB962C8B-B14F-4D97-AF65-F5344CB8AC3E}">
        <p14:creationId xmlns:p14="http://schemas.microsoft.com/office/powerpoint/2010/main" val="3412061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Agenda 1 5F">
    <p:spTree>
      <p:nvGrpSpPr>
        <p:cNvPr id="1" name=""/>
        <p:cNvGrpSpPr/>
        <p:nvPr/>
      </p:nvGrpSpPr>
      <p:grpSpPr>
        <a:xfrm>
          <a:off x="0" y="0"/>
          <a:ext cx="0" cy="0"/>
          <a:chOff x="0" y="0"/>
          <a:chExt cx="0" cy="0"/>
        </a:xfrm>
      </p:grpSpPr>
      <p:sp>
        <p:nvSpPr>
          <p:cNvPr id="9" name="Titolo 1"/>
          <p:cNvSpPr>
            <a:spLocks noGrp="1"/>
          </p:cNvSpPr>
          <p:nvPr>
            <p:ph type="title" hasCustomPrompt="1"/>
          </p:nvPr>
        </p:nvSpPr>
        <p:spPr>
          <a:xfrm>
            <a:off x="359997" y="0"/>
            <a:ext cx="11587200" cy="792000"/>
          </a:xfrm>
        </p:spPr>
        <p:txBody>
          <a:bodyPr/>
          <a:lstStyle>
            <a:lvl1pPr>
              <a:defRPr/>
            </a:lvl1pPr>
          </a:lstStyle>
          <a:p>
            <a:r>
              <a:rPr lang="it-IT" dirty="0" err="1"/>
              <a:t>Insert</a:t>
            </a:r>
            <a:r>
              <a:rPr lang="it-IT" dirty="0"/>
              <a:t> agenda</a:t>
            </a:r>
            <a:endParaRPr lang="en-GB" dirty="0"/>
          </a:p>
        </p:txBody>
      </p:sp>
      <p:sp>
        <p:nvSpPr>
          <p:cNvPr id="10" name="Segnaposto numero diapositiva 5"/>
          <p:cNvSpPr>
            <a:spLocks noGrp="1"/>
          </p:cNvSpPr>
          <p:nvPr>
            <p:ph type="sldNum" sz="quarter" idx="4"/>
          </p:nvPr>
        </p:nvSpPr>
        <p:spPr>
          <a:xfrm>
            <a:off x="360000" y="6314891"/>
            <a:ext cx="369635" cy="351044"/>
          </a:xfrm>
          <a:prstGeom prst="rect">
            <a:avLst/>
          </a:prstGeom>
        </p:spPr>
        <p:txBody>
          <a:bodyPr vert="horz" lIns="0" tIns="0" rIns="0" bIns="0" rtlCol="0" anchor="ctr"/>
          <a:lstStyle>
            <a:lvl1pPr algn="l">
              <a:defRPr sz="900">
                <a:solidFill>
                  <a:srgbClr val="0092D1"/>
                </a:solidFill>
                <a:latin typeface="UniCredit"/>
              </a:defRPr>
            </a:lvl1pPr>
          </a:lstStyle>
          <a:p>
            <a:fld id="{9DEDD76A-7D96-6F4D-9EDC-9FC108E5A9F9}" type="slidenum">
              <a:rPr lang="en-GB" smtClean="0"/>
              <a:pPr/>
              <a:t>‹N›</a:t>
            </a:fld>
            <a:endParaRPr lang="en-GB" dirty="0"/>
          </a:p>
        </p:txBody>
      </p:sp>
      <p:sp>
        <p:nvSpPr>
          <p:cNvPr id="4" name="Segnaposto testo 3"/>
          <p:cNvSpPr>
            <a:spLocks noGrp="1"/>
          </p:cNvSpPr>
          <p:nvPr>
            <p:ph type="body" sz="quarter" idx="21" hasCustomPrompt="1"/>
          </p:nvPr>
        </p:nvSpPr>
        <p:spPr>
          <a:xfrm>
            <a:off x="5042563" y="6566400"/>
            <a:ext cx="2122696" cy="230832"/>
          </a:xfrm>
        </p:spPr>
        <p:txBody>
          <a:bodyPr wrap="none" anchor="t" anchorCtr="0">
            <a:spAutoFit/>
          </a:bodyPr>
          <a:lstStyle>
            <a:lvl1pPr marL="0" indent="0" algn="ctr">
              <a:spcBef>
                <a:spcPts val="0"/>
              </a:spcBef>
              <a:buFontTx/>
              <a:buNone/>
              <a:defRPr sz="1000"/>
            </a:lvl1pPr>
            <a:lvl2pPr marL="457200" indent="0" algn="r">
              <a:buFontTx/>
              <a:buNone/>
              <a:defRPr sz="1200"/>
            </a:lvl2pPr>
            <a:lvl3pPr marL="914400" indent="0" algn="r">
              <a:buFontTx/>
              <a:buNone/>
              <a:defRPr sz="1200"/>
            </a:lvl3pPr>
            <a:lvl4pPr marL="1371600" indent="0" algn="r">
              <a:buFontTx/>
              <a:buNone/>
              <a:defRPr sz="1200"/>
            </a:lvl4pPr>
            <a:lvl5pPr marL="1828800" indent="0" algn="r">
              <a:buFontTx/>
              <a:buNone/>
              <a:defRPr sz="1200"/>
            </a:lvl5pPr>
          </a:lstStyle>
          <a:p>
            <a:pPr lvl="0"/>
            <a:r>
              <a:rPr lang="en-US" dirty="0"/>
              <a:t>Insert legal entity - classification level</a:t>
            </a:r>
            <a:endParaRPr lang="it-IT" dirty="0"/>
          </a:p>
        </p:txBody>
      </p:sp>
      <p:sp>
        <p:nvSpPr>
          <p:cNvPr id="5" name="Segnaposto testo 4"/>
          <p:cNvSpPr>
            <a:spLocks noGrp="1"/>
          </p:cNvSpPr>
          <p:nvPr>
            <p:ph type="body" sz="quarter" idx="22" hasCustomPrompt="1"/>
          </p:nvPr>
        </p:nvSpPr>
        <p:spPr>
          <a:xfrm>
            <a:off x="359833" y="1262400"/>
            <a:ext cx="11577600" cy="4416000"/>
          </a:xfrm>
        </p:spPr>
        <p:txBody>
          <a:bodyPr anchor="ctr" anchorCtr="0">
            <a:normAutofit/>
          </a:bodyPr>
          <a:lstStyle>
            <a:lvl1pPr marL="265113" indent="-265113">
              <a:defRPr sz="1800"/>
            </a:lvl1pPr>
            <a:lvl2pPr>
              <a:defRPr sz="1800"/>
            </a:lvl2pPr>
            <a:lvl3pPr>
              <a:defRPr sz="1800"/>
            </a:lvl3pPr>
            <a:lvl4pPr>
              <a:defRPr sz="1800"/>
            </a:lvl4pPr>
            <a:lvl5pPr marL="1828800" indent="0">
              <a:buNone/>
              <a:defRPr sz="1800"/>
            </a:lvl5pPr>
          </a:lstStyle>
          <a:p>
            <a:pPr lvl="0"/>
            <a:r>
              <a:rPr lang="en-US" dirty="0"/>
              <a:t>Chapter Title A</a:t>
            </a:r>
          </a:p>
          <a:p>
            <a:pPr lvl="1"/>
            <a:r>
              <a:rPr lang="en-US" dirty="0"/>
              <a:t>Chapter Section Title A1</a:t>
            </a:r>
          </a:p>
          <a:p>
            <a:pPr lvl="2"/>
            <a:r>
              <a:rPr lang="en-US" dirty="0"/>
              <a:t>Chapter Section Title A1a1</a:t>
            </a:r>
          </a:p>
          <a:p>
            <a:pPr lvl="3"/>
            <a:r>
              <a:rPr lang="en-US" dirty="0"/>
              <a:t>Chapter Section Title A1a1</a:t>
            </a:r>
          </a:p>
          <a:p>
            <a:pPr lvl="1"/>
            <a:r>
              <a:rPr lang="en-US" dirty="0"/>
              <a:t>Chapter Section Title A2</a:t>
            </a:r>
          </a:p>
          <a:p>
            <a:pPr lvl="0"/>
            <a:endParaRPr lang="en-US" dirty="0"/>
          </a:p>
          <a:p>
            <a:pPr lvl="0"/>
            <a:r>
              <a:rPr lang="en-US" dirty="0"/>
              <a:t>Chapter Title B</a:t>
            </a:r>
          </a:p>
          <a:p>
            <a:pPr lvl="0"/>
            <a:endParaRPr lang="en-US" dirty="0"/>
          </a:p>
          <a:p>
            <a:pPr lvl="0"/>
            <a:r>
              <a:rPr lang="en-US" dirty="0"/>
              <a:t>Chapter Title C</a:t>
            </a:r>
          </a:p>
        </p:txBody>
      </p:sp>
      <p:pic>
        <p:nvPicPr>
          <p:cNvPr id="6"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33600" y="6300000"/>
            <a:ext cx="552000" cy="414000"/>
          </a:xfrm>
          <a:prstGeom prst="rect">
            <a:avLst/>
          </a:prstGeom>
        </p:spPr>
      </p:pic>
    </p:spTree>
    <p:extLst>
      <p:ext uri="{BB962C8B-B14F-4D97-AF65-F5344CB8AC3E}">
        <p14:creationId xmlns:p14="http://schemas.microsoft.com/office/powerpoint/2010/main" val="2481648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Internal Slide Picture Only 2">
    <p:bg>
      <p:bgPr>
        <a:solidFill>
          <a:schemeClr val="bg1"/>
        </a:solidFill>
        <a:effectLst/>
      </p:bgPr>
    </p:bg>
    <p:spTree>
      <p:nvGrpSpPr>
        <p:cNvPr id="1" name=""/>
        <p:cNvGrpSpPr/>
        <p:nvPr/>
      </p:nvGrpSpPr>
      <p:grpSpPr>
        <a:xfrm>
          <a:off x="0" y="0"/>
          <a:ext cx="0" cy="0"/>
          <a:chOff x="0" y="0"/>
          <a:chExt cx="0" cy="0"/>
        </a:xfrm>
      </p:grpSpPr>
      <p:sp>
        <p:nvSpPr>
          <p:cNvPr id="13" name="Segnaposto immagine 12"/>
          <p:cNvSpPr>
            <a:spLocks noGrp="1"/>
          </p:cNvSpPr>
          <p:nvPr>
            <p:ph type="pic" sz="quarter" idx="10" hasCustomPrompt="1"/>
          </p:nvPr>
        </p:nvSpPr>
        <p:spPr>
          <a:xfrm>
            <a:off x="0" y="1033463"/>
            <a:ext cx="12192000" cy="5824537"/>
          </a:xfrm>
        </p:spPr>
        <p:txBody>
          <a:bodyPr anchor="ctr" anchorCtr="0"/>
          <a:lstStyle>
            <a:lvl1pPr algn="ctr">
              <a:defRPr/>
            </a:lvl1pPr>
          </a:lstStyle>
          <a:p>
            <a:r>
              <a:rPr lang="en-GB"/>
              <a:t>Insert image</a:t>
            </a:r>
          </a:p>
        </p:txBody>
      </p:sp>
      <p:sp>
        <p:nvSpPr>
          <p:cNvPr id="9" name="Line 9"/>
          <p:cNvSpPr>
            <a:spLocks noChangeShapeType="1"/>
          </p:cNvSpPr>
          <p:nvPr userDrawn="1"/>
        </p:nvSpPr>
        <p:spPr bwMode="auto">
          <a:xfrm>
            <a:off x="0" y="1026000"/>
            <a:ext cx="12192000" cy="0"/>
          </a:xfrm>
          <a:prstGeom prst="line">
            <a:avLst/>
          </a:prstGeom>
          <a:noFill/>
          <a:ln w="19050">
            <a:solidFill>
              <a:srgbClr val="2EAEDA"/>
            </a:solidFill>
            <a:round/>
            <a:headEnd/>
            <a:tailEnd type="none" w="med" len="lg"/>
          </a:ln>
          <a:extLst>
            <a:ext uri="{909E8E84-426E-40DD-AFC4-6F175D3DCCD1}">
              <a14:hiddenFill xmlns:a14="http://schemas.microsoft.com/office/drawing/2010/main">
                <a:noFill/>
              </a14:hiddenFill>
            </a:ext>
          </a:extLst>
        </p:spPr>
        <p:txBody>
          <a:bodyPr lIns="0" tIns="0" rIns="0" bIns="0" anchor="ctr">
            <a:spAutoFit/>
          </a:bodyPr>
          <a:lstStyle/>
          <a:p>
            <a:pPr eaLnBrk="1"/>
            <a:endParaRPr lang="en-US">
              <a:latin typeface="Arial" panose="020B0604020202020204" pitchFamily="34" charset="0"/>
              <a:ea typeface="Arial"/>
              <a:cs typeface="Arial" panose="020B0604020202020204" pitchFamily="34" charset="0"/>
            </a:endParaRPr>
          </a:p>
        </p:txBody>
      </p:sp>
      <p:sp>
        <p:nvSpPr>
          <p:cNvPr id="5" name="Titolo 1"/>
          <p:cNvSpPr>
            <a:spLocks noGrp="1"/>
          </p:cNvSpPr>
          <p:nvPr>
            <p:ph type="title" hasCustomPrompt="1"/>
          </p:nvPr>
        </p:nvSpPr>
        <p:spPr>
          <a:xfrm>
            <a:off x="360000" y="0"/>
            <a:ext cx="11520000" cy="1008000"/>
          </a:xfrm>
        </p:spPr>
        <p:txBody>
          <a:bodyPr/>
          <a:lstStyle>
            <a:lvl1pPr>
              <a:defRPr/>
            </a:lvl1pPr>
          </a:lstStyle>
          <a:p>
            <a:r>
              <a:rPr lang="en-US" dirty="0"/>
              <a:t>Insert title</a:t>
            </a:r>
          </a:p>
        </p:txBody>
      </p:sp>
      <p:sp>
        <p:nvSpPr>
          <p:cNvPr id="6" name="Segnaposto numero diapositiva 5"/>
          <p:cNvSpPr>
            <a:spLocks noGrp="1"/>
          </p:cNvSpPr>
          <p:nvPr>
            <p:ph type="sldNum" sz="quarter" idx="4"/>
          </p:nvPr>
        </p:nvSpPr>
        <p:spPr>
          <a:xfrm>
            <a:off x="360000" y="6314891"/>
            <a:ext cx="369635" cy="351044"/>
          </a:xfrm>
          <a:prstGeom prst="rect">
            <a:avLst/>
          </a:prstGeom>
        </p:spPr>
        <p:txBody>
          <a:bodyPr vert="horz" lIns="0" tIns="0" rIns="0" bIns="0" rtlCol="0" anchor="ctr"/>
          <a:lstStyle>
            <a:lvl1pPr algn="l">
              <a:defRPr sz="900">
                <a:solidFill>
                  <a:srgbClr val="0092D1"/>
                </a:solidFill>
                <a:latin typeface="Arial" panose="020B0604020202020204" pitchFamily="34" charset="0"/>
              </a:defRPr>
            </a:lvl1pPr>
          </a:lstStyle>
          <a:p>
            <a:fld id="{9DEDD76A-7D96-6F4D-9EDC-9FC108E5A9F9}" type="slidenum">
              <a:rPr lang="en-US" smtClean="0"/>
              <a:pPr/>
              <a:t>‹N›</a:t>
            </a:fld>
            <a:endParaRPr lang="en-US"/>
          </a:p>
        </p:txBody>
      </p:sp>
    </p:spTree>
    <p:extLst>
      <p:ext uri="{BB962C8B-B14F-4D97-AF65-F5344CB8AC3E}">
        <p14:creationId xmlns:p14="http://schemas.microsoft.com/office/powerpoint/2010/main" val="3139720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612CCA9-0D2A-4DAE-94D9-E2055045E7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896AF0F-C596-4D48-8239-26D26F5CCD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9318326-988A-4123-895D-F12D6A696D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it-IT"/>
          </a:p>
        </p:txBody>
      </p:sp>
      <p:sp>
        <p:nvSpPr>
          <p:cNvPr id="5" name="Segnaposto piè di pagina 4">
            <a:extLst>
              <a:ext uri="{FF2B5EF4-FFF2-40B4-BE49-F238E27FC236}">
                <a16:creationId xmlns:a16="http://schemas.microsoft.com/office/drawing/2014/main" id="{ED046E39-4BA9-4365-B390-4F5573DC84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a:t>WEBINAR IL BILANCIO SOCIALE PER IL MONDO COOPERATIVO - Comunicare gli Impatti Sociali ed Ambientali delle Realtà Cooperative</a:t>
            </a:r>
          </a:p>
        </p:txBody>
      </p:sp>
      <p:sp>
        <p:nvSpPr>
          <p:cNvPr id="6" name="Segnaposto numero diapositiva 5">
            <a:extLst>
              <a:ext uri="{FF2B5EF4-FFF2-40B4-BE49-F238E27FC236}">
                <a16:creationId xmlns:a16="http://schemas.microsoft.com/office/drawing/2014/main" id="{6597094C-BF05-40F7-8D74-62EB1EEBE9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F8AE2F-2AB8-48FD-BDE7-FCCCA4121D9E}" type="slidenum">
              <a:rPr lang="it-IT" smtClean="0"/>
              <a:t>‹N›</a:t>
            </a:fld>
            <a:endParaRPr lang="it-IT"/>
          </a:p>
        </p:txBody>
      </p:sp>
    </p:spTree>
    <p:extLst>
      <p:ext uri="{BB962C8B-B14F-4D97-AF65-F5344CB8AC3E}">
        <p14:creationId xmlns:p14="http://schemas.microsoft.com/office/powerpoint/2010/main" val="24188928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oleObject" Target="../embeddings/oleObject2.bin"/><Relationship Id="rId7" Type="http://schemas.openxmlformats.org/officeDocument/2006/relationships/image" Target="../media/image11.png"/><Relationship Id="rId2" Type="http://schemas.openxmlformats.org/officeDocument/2006/relationships/slideLayout" Target="../slideLayouts/slideLayout8.xml"/><Relationship Id="rId1" Type="http://schemas.openxmlformats.org/officeDocument/2006/relationships/tags" Target="../tags/tag2.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4.emf"/><Relationship Id="rId9" Type="http://schemas.openxmlformats.org/officeDocument/2006/relationships/image" Target="../media/image13.png"/></Relationships>
</file>

<file path=ppt/slides/_rels/slide22.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diagramColors" Target="../diagrams/colors1.xml"/><Relationship Id="rId12" Type="http://schemas.openxmlformats.org/officeDocument/2006/relationships/image" Target="../media/image19.png"/><Relationship Id="rId2" Type="http://schemas.openxmlformats.org/officeDocument/2006/relationships/hyperlink" Target="http://onedesk.intranet.unicredit.eu/areetematiche/Microcredito/Pages/pagina-1.aspx" TargetMode="External"/><Relationship Id="rId1" Type="http://schemas.openxmlformats.org/officeDocument/2006/relationships/slideLayout" Target="../slideLayouts/slideLayout6.xml"/><Relationship Id="rId6" Type="http://schemas.openxmlformats.org/officeDocument/2006/relationships/diagramQuickStyle" Target="../diagrams/quickStyle1.xml"/><Relationship Id="rId11" Type="http://schemas.openxmlformats.org/officeDocument/2006/relationships/image" Target="../media/image18.png"/><Relationship Id="rId5" Type="http://schemas.openxmlformats.org/officeDocument/2006/relationships/diagramLayout" Target="../diagrams/layout1.xml"/><Relationship Id="rId10" Type="http://schemas.openxmlformats.org/officeDocument/2006/relationships/image" Target="../media/image17.png"/><Relationship Id="rId4" Type="http://schemas.openxmlformats.org/officeDocument/2006/relationships/diagramData" Target="../diagrams/data1.xml"/><Relationship Id="rId9"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9.xml"/><Relationship Id="rId1" Type="http://schemas.openxmlformats.org/officeDocument/2006/relationships/tags" Target="../tags/tag3.xml"/><Relationship Id="rId5" Type="http://schemas.openxmlformats.org/officeDocument/2006/relationships/image" Target="../media/image21.png"/><Relationship Id="rId4" Type="http://schemas.openxmlformats.org/officeDocument/2006/relationships/image" Target="../media/image4.emf"/></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2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10.xml"/><Relationship Id="rId7" Type="http://schemas.openxmlformats.org/officeDocument/2006/relationships/image" Target="../media/image25.jpe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4.png"/><Relationship Id="rId5" Type="http://schemas.openxmlformats.org/officeDocument/2006/relationships/image" Target="../media/image23.emf"/><Relationship Id="rId4" Type="http://schemas.openxmlformats.org/officeDocument/2006/relationships/oleObject" Target="../embeddings/oleObject4.bin"/></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oleObject" Target="../embeddings/oleObject5.bin"/></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9.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oleObject" Target="../embeddings/oleObject6.bin"/></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9.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oleObject" Target="../embeddings/oleObject7.bin"/></Relationships>
</file>

<file path=ppt/slides/_rels/slide2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1.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35.jpe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11.xml"/><Relationship Id="rId6" Type="http://schemas.openxmlformats.org/officeDocument/2006/relationships/diagramColors" Target="../diagrams/colors2.xml"/><Relationship Id="rId11" Type="http://schemas.openxmlformats.org/officeDocument/2006/relationships/image" Target="../media/image19.png"/><Relationship Id="rId5" Type="http://schemas.openxmlformats.org/officeDocument/2006/relationships/diagramQuickStyle" Target="../diagrams/quickStyle2.xml"/><Relationship Id="rId10" Type="http://schemas.openxmlformats.org/officeDocument/2006/relationships/image" Target="../media/image18.png"/><Relationship Id="rId4" Type="http://schemas.openxmlformats.org/officeDocument/2006/relationships/diagramLayout" Target="../diagrams/layout2.xml"/><Relationship Id="rId9"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7.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36.png"/><Relationship Id="rId5" Type="http://schemas.openxmlformats.org/officeDocument/2006/relationships/image" Target="../media/image27.emf"/><Relationship Id="rId4" Type="http://schemas.openxmlformats.org/officeDocument/2006/relationships/oleObject" Target="../embeddings/oleObject8.bin"/></Relationships>
</file>

<file path=ppt/slides/_rels/slide3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38.pn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11.xml"/><Relationship Id="rId6" Type="http://schemas.openxmlformats.org/officeDocument/2006/relationships/diagramColors" Target="../diagrams/colors3.xml"/><Relationship Id="rId11" Type="http://schemas.openxmlformats.org/officeDocument/2006/relationships/image" Target="../media/image19.png"/><Relationship Id="rId5" Type="http://schemas.openxmlformats.org/officeDocument/2006/relationships/diagramQuickStyle" Target="../diagrams/quickStyle3.xml"/><Relationship Id="rId10" Type="http://schemas.openxmlformats.org/officeDocument/2006/relationships/image" Target="../media/image18.png"/><Relationship Id="rId4" Type="http://schemas.openxmlformats.org/officeDocument/2006/relationships/diagramLayout" Target="../diagrams/layout3.xml"/><Relationship Id="rId9" Type="http://schemas.openxmlformats.org/officeDocument/2006/relationships/image" Target="../media/image17.png"/></Relationships>
</file>

<file path=ppt/slides/_rels/slide33.xml.rels><?xml version="1.0" encoding="UTF-8" standalone="yes"?>
<Relationships xmlns="http://schemas.openxmlformats.org/package/2006/relationships"><Relationship Id="rId2" Type="http://schemas.openxmlformats.org/officeDocument/2006/relationships/hyperlink" Target="mailto:augusto.liani@unicredit.eu"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 Id="rId4" Type="http://schemas.openxmlformats.org/officeDocument/2006/relationships/chart" Target="../charts/chart3.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77A544-5D60-4275-B471-79787815D336}"/>
              </a:ext>
            </a:extLst>
          </p:cNvPr>
          <p:cNvSpPr>
            <a:spLocks noGrp="1"/>
          </p:cNvSpPr>
          <p:nvPr>
            <p:ph type="ctrTitle"/>
          </p:nvPr>
        </p:nvSpPr>
        <p:spPr>
          <a:xfrm>
            <a:off x="1524000" y="1600200"/>
            <a:ext cx="9144000" cy="1775533"/>
          </a:xfrm>
        </p:spPr>
        <p:txBody>
          <a:bodyPr>
            <a:normAutofit/>
          </a:bodyPr>
          <a:lstStyle/>
          <a:p>
            <a:pPr rtl="0">
              <a:lnSpc>
                <a:spcPct val="150000"/>
              </a:lnSpc>
              <a:spcBef>
                <a:spcPts val="1400"/>
              </a:spcBef>
              <a:spcAft>
                <a:spcPts val="1400"/>
              </a:spcAft>
            </a:pPr>
            <a:r>
              <a:rPr lang="it-IT" sz="2400" b="1" i="1" u="none" strike="noStrike" dirty="0">
                <a:solidFill>
                  <a:srgbClr val="000000"/>
                </a:solidFill>
                <a:effectLst/>
                <a:latin typeface="+mn-lt"/>
              </a:rPr>
              <a:t>IL BILANCIO SOCIALE PER IL MONDO COOPERATIVO</a:t>
            </a:r>
            <a:br>
              <a:rPr lang="it-IT" sz="7200" b="0" dirty="0">
                <a:effectLst/>
                <a:latin typeface="+mn-lt"/>
              </a:rPr>
            </a:br>
            <a:r>
              <a:rPr lang="it-IT" sz="1800" b="1" i="1" u="none" strike="noStrike" dirty="0">
                <a:solidFill>
                  <a:srgbClr val="000000"/>
                </a:solidFill>
                <a:effectLst/>
                <a:latin typeface="+mn-lt"/>
              </a:rPr>
              <a:t>COMUNICARE GLI IMPATTI SOCIALI ED AMBIENTALI DELLE REALTÀ COOPERATIVE</a:t>
            </a:r>
            <a:endParaRPr lang="it-IT" sz="7200" dirty="0">
              <a:latin typeface="+mn-lt"/>
            </a:endParaRPr>
          </a:p>
        </p:txBody>
      </p:sp>
      <p:sp>
        <p:nvSpPr>
          <p:cNvPr id="3" name="Sottotitolo 2">
            <a:extLst>
              <a:ext uri="{FF2B5EF4-FFF2-40B4-BE49-F238E27FC236}">
                <a16:creationId xmlns:a16="http://schemas.microsoft.com/office/drawing/2014/main" id="{1B4450DB-C0E3-43F8-9551-8F70A314B957}"/>
              </a:ext>
            </a:extLst>
          </p:cNvPr>
          <p:cNvSpPr>
            <a:spLocks noGrp="1"/>
          </p:cNvSpPr>
          <p:nvPr>
            <p:ph type="subTitle" idx="1"/>
          </p:nvPr>
        </p:nvSpPr>
        <p:spPr>
          <a:xfrm>
            <a:off x="1790330" y="3746376"/>
            <a:ext cx="9144000" cy="437225"/>
          </a:xfrm>
        </p:spPr>
        <p:txBody>
          <a:bodyPr>
            <a:normAutofit/>
          </a:bodyPr>
          <a:lstStyle/>
          <a:p>
            <a:r>
              <a:rPr lang="it-IT" sz="1600" dirty="0"/>
              <a:t>Webinar AGCI | giovedì 1 aprile 2021 </a:t>
            </a:r>
          </a:p>
        </p:txBody>
      </p:sp>
    </p:spTree>
    <p:extLst>
      <p:ext uri="{BB962C8B-B14F-4D97-AF65-F5344CB8AC3E}">
        <p14:creationId xmlns:p14="http://schemas.microsoft.com/office/powerpoint/2010/main" val="3912658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14AE7-3474-40F9-8307-F9E35BFABFFC}"/>
              </a:ext>
            </a:extLst>
          </p:cNvPr>
          <p:cNvSpPr>
            <a:spLocks noGrp="1"/>
          </p:cNvSpPr>
          <p:nvPr>
            <p:ph type="title"/>
          </p:nvPr>
        </p:nvSpPr>
        <p:spPr>
          <a:xfrm>
            <a:off x="880929" y="128186"/>
            <a:ext cx="10515600" cy="711483"/>
          </a:xfrm>
        </p:spPr>
        <p:txBody>
          <a:bodyPr>
            <a:noAutofit/>
          </a:bodyPr>
          <a:lstStyle/>
          <a:p>
            <a:br>
              <a:rPr lang="it-IT" sz="3600" b="1" dirty="0">
                <a:effectLst>
                  <a:outerShdw blurRad="38100" dist="38100" dir="2700000" algn="tl">
                    <a:srgbClr val="000000">
                      <a:alpha val="43137"/>
                    </a:srgbClr>
                  </a:outerShdw>
                </a:effectLst>
              </a:rPr>
            </a:br>
            <a:r>
              <a:rPr lang="it-IT" sz="3600" b="1" dirty="0">
                <a:effectLst>
                  <a:outerShdw blurRad="38100" dist="38100" dir="2700000" algn="tl">
                    <a:srgbClr val="000000">
                      <a:alpha val="43137"/>
                    </a:srgbClr>
                  </a:outerShdw>
                </a:effectLst>
              </a:rPr>
              <a:t>GRI</a:t>
            </a:r>
            <a:r>
              <a:rPr lang="it-IT" sz="3600" b="1" dirty="0"/>
              <a:t> </a:t>
            </a:r>
            <a:r>
              <a:rPr lang="it-IT" sz="3600" b="1" dirty="0">
                <a:effectLst>
                  <a:outerShdw blurRad="38100" dist="38100" dir="2700000" algn="tl">
                    <a:srgbClr val="000000">
                      <a:alpha val="43137"/>
                    </a:srgbClr>
                  </a:outerShdw>
                </a:effectLst>
              </a:rPr>
              <a:t>(Global Reporting Iniziative) </a:t>
            </a:r>
            <a:br>
              <a:rPr lang="it-IT" sz="3600" b="1" dirty="0">
                <a:effectLst>
                  <a:outerShdw blurRad="38100" dist="38100" dir="2700000" algn="tl">
                    <a:srgbClr val="000000">
                      <a:alpha val="43137"/>
                    </a:srgbClr>
                  </a:outerShdw>
                </a:effectLst>
              </a:rPr>
            </a:br>
            <a:endParaRPr lang="it-IT" sz="3600" b="1" dirty="0">
              <a:effectLst>
                <a:outerShdw blurRad="38100" dist="38100" dir="2700000" algn="tl">
                  <a:srgbClr val="000000">
                    <a:alpha val="43137"/>
                  </a:srgbClr>
                </a:outerShdw>
              </a:effectLst>
            </a:endParaRPr>
          </a:p>
        </p:txBody>
      </p:sp>
      <p:sp>
        <p:nvSpPr>
          <p:cNvPr id="3" name="Segnaposto contenuto 2">
            <a:extLst>
              <a:ext uri="{FF2B5EF4-FFF2-40B4-BE49-F238E27FC236}">
                <a16:creationId xmlns:a16="http://schemas.microsoft.com/office/drawing/2014/main" id="{1407C772-5F58-48C8-B6B9-169B833BEAAB}"/>
              </a:ext>
            </a:extLst>
          </p:cNvPr>
          <p:cNvSpPr>
            <a:spLocks noGrp="1"/>
          </p:cNvSpPr>
          <p:nvPr>
            <p:ph idx="1"/>
          </p:nvPr>
        </p:nvSpPr>
        <p:spPr>
          <a:xfrm>
            <a:off x="838200" y="948582"/>
            <a:ext cx="10515600" cy="5358213"/>
          </a:xfrm>
        </p:spPr>
        <p:txBody>
          <a:bodyPr>
            <a:normAutofit fontScale="92500" lnSpcReduction="10000"/>
          </a:bodyPr>
          <a:lstStyle/>
          <a:p>
            <a:pPr eaLnBrk="0" fontAlgn="base" hangingPunct="0"/>
            <a:endParaRPr lang="it-IT" dirty="0"/>
          </a:p>
          <a:p>
            <a:pPr algn="just"/>
            <a:r>
              <a:rPr lang="it-IT" sz="3200" b="1" dirty="0"/>
              <a:t>A livello internazionale, il modello di reporting sociale più largamente riconosciuto è rappresentato dal GRI (Global Reporting Iniziative) le cui linee guida sono usate da più di 60 paesi nel mondo.</a:t>
            </a:r>
            <a:endParaRPr lang="it-IT" sz="3200" dirty="0"/>
          </a:p>
          <a:p>
            <a:pPr algn="just"/>
            <a:r>
              <a:rPr lang="it-IT" sz="3200" b="1" dirty="0"/>
              <a:t>Il </a:t>
            </a:r>
            <a:r>
              <a:rPr lang="it-IT" sz="3200" b="1" dirty="0">
                <a:effectLst>
                  <a:outerShdw blurRad="38100" dist="38100" dir="2700000" algn="tl">
                    <a:srgbClr val="000000">
                      <a:alpha val="43137"/>
                    </a:srgbClr>
                  </a:outerShdw>
                </a:effectLst>
              </a:rPr>
              <a:t>GRI </a:t>
            </a:r>
            <a:r>
              <a:rPr lang="it-IT" sz="3200" b="1" dirty="0"/>
              <a:t>è un’organizzazione di riferimento nella promozione e diffusione di sistemi di rendicontazione per la sostenibilità, con l’obiettivo di contribuire ad uno sviluppo sostenibile globale e di favorire comparabilità, affidabilità e verificabilità delle informazioni i cui principali indici di performance sono:</a:t>
            </a:r>
            <a:endParaRPr lang="it-IT" sz="3200" dirty="0"/>
          </a:p>
          <a:p>
            <a:pPr lvl="0"/>
            <a:r>
              <a:rPr lang="it-IT" sz="2600" b="1" dirty="0">
                <a:effectLst>
                  <a:outerShdw blurRad="38100" dist="38100" dir="2700000" algn="tl">
                    <a:srgbClr val="000000">
                      <a:alpha val="43137"/>
                    </a:srgbClr>
                  </a:outerShdw>
                </a:effectLst>
              </a:rPr>
              <a:t>PERFORMANCE ECONOMICA</a:t>
            </a:r>
            <a:endParaRPr lang="it-IT" sz="2600" dirty="0">
              <a:effectLst>
                <a:outerShdw blurRad="38100" dist="38100" dir="2700000" algn="tl">
                  <a:srgbClr val="000000">
                    <a:alpha val="43137"/>
                  </a:srgbClr>
                </a:outerShdw>
              </a:effectLst>
            </a:endParaRPr>
          </a:p>
          <a:p>
            <a:pPr lvl="0"/>
            <a:r>
              <a:rPr lang="it-IT" sz="2600" b="1" dirty="0">
                <a:effectLst>
                  <a:outerShdw blurRad="38100" dist="38100" dir="2700000" algn="tl">
                    <a:srgbClr val="000000">
                      <a:alpha val="43137"/>
                    </a:srgbClr>
                  </a:outerShdw>
                </a:effectLst>
              </a:rPr>
              <a:t>PERFORMANCE AMBIENTALE</a:t>
            </a:r>
          </a:p>
          <a:p>
            <a:r>
              <a:rPr lang="it-IT" sz="2600" b="1" dirty="0">
                <a:effectLst>
                  <a:outerShdw blurRad="38100" dist="38100" dir="2700000" algn="tl">
                    <a:srgbClr val="000000">
                      <a:alpha val="43137"/>
                    </a:srgbClr>
                  </a:outerShdw>
                </a:effectLst>
              </a:rPr>
              <a:t>PERFORMANCE SOCIALE</a:t>
            </a:r>
            <a:endParaRPr lang="it-IT" sz="2600" dirty="0">
              <a:effectLst>
                <a:outerShdw blurRad="38100" dist="38100" dir="2700000" algn="tl">
                  <a:srgbClr val="000000">
                    <a:alpha val="43137"/>
                  </a:srgbClr>
                </a:outerShdw>
              </a:effectLst>
            </a:endParaRPr>
          </a:p>
          <a:p>
            <a:pPr lvl="0"/>
            <a:endParaRPr lang="it-IT" sz="3200" dirty="0"/>
          </a:p>
          <a:p>
            <a:pPr marL="0" indent="0" algn="just">
              <a:buNone/>
            </a:pPr>
            <a:endParaRPr lang="it-IT" sz="3200" b="1" dirty="0"/>
          </a:p>
        </p:txBody>
      </p:sp>
      <p:sp>
        <p:nvSpPr>
          <p:cNvPr id="4" name="Segnaposto numero diapositiva 3">
            <a:extLst>
              <a:ext uri="{FF2B5EF4-FFF2-40B4-BE49-F238E27FC236}">
                <a16:creationId xmlns:a16="http://schemas.microsoft.com/office/drawing/2014/main" id="{9E04DF29-E810-4783-BA55-D4DD3B07FD7E}"/>
              </a:ext>
            </a:extLst>
          </p:cNvPr>
          <p:cNvSpPr>
            <a:spLocks noGrp="1"/>
          </p:cNvSpPr>
          <p:nvPr>
            <p:ph type="sldNum" sz="quarter" idx="12"/>
          </p:nvPr>
        </p:nvSpPr>
        <p:spPr/>
        <p:txBody>
          <a:bodyPr/>
          <a:lstStyle/>
          <a:p>
            <a:fld id="{1FF8AE2F-2AB8-48FD-BDE7-FCCCA4121D9E}" type="slidenum">
              <a:rPr lang="it-IT" smtClean="0"/>
              <a:pPr/>
              <a:t>10</a:t>
            </a:fld>
            <a:endParaRPr lang="it-IT"/>
          </a:p>
        </p:txBody>
      </p:sp>
      <p:sp>
        <p:nvSpPr>
          <p:cNvPr id="5" name="Segnaposto piè di pagina 4">
            <a:extLst>
              <a:ext uri="{FF2B5EF4-FFF2-40B4-BE49-F238E27FC236}">
                <a16:creationId xmlns:a16="http://schemas.microsoft.com/office/drawing/2014/main" id="{B361CB44-76E3-4AC7-8ABD-99F1B6786127}"/>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Tree>
    <p:extLst>
      <p:ext uri="{BB962C8B-B14F-4D97-AF65-F5344CB8AC3E}">
        <p14:creationId xmlns:p14="http://schemas.microsoft.com/office/powerpoint/2010/main" val="1083002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14AE7-3474-40F9-8307-F9E35BFABFFC}"/>
              </a:ext>
            </a:extLst>
          </p:cNvPr>
          <p:cNvSpPr>
            <a:spLocks noGrp="1"/>
          </p:cNvSpPr>
          <p:nvPr>
            <p:ph type="title"/>
          </p:nvPr>
        </p:nvSpPr>
        <p:spPr/>
        <p:txBody>
          <a:bodyPr>
            <a:normAutofit/>
          </a:bodyPr>
          <a:lstStyle/>
          <a:p>
            <a:endParaRPr lang="it-IT" b="1" dirty="0">
              <a:effectLst>
                <a:outerShdw blurRad="38100" dist="38100" dir="2700000" algn="tl">
                  <a:srgbClr val="000000">
                    <a:alpha val="43137"/>
                  </a:srgbClr>
                </a:outerShdw>
              </a:effectLst>
            </a:endParaRPr>
          </a:p>
        </p:txBody>
      </p:sp>
      <p:sp>
        <p:nvSpPr>
          <p:cNvPr id="3" name="Segnaposto contenuto 2">
            <a:extLst>
              <a:ext uri="{FF2B5EF4-FFF2-40B4-BE49-F238E27FC236}">
                <a16:creationId xmlns:a16="http://schemas.microsoft.com/office/drawing/2014/main" id="{1407C772-5F58-48C8-B6B9-169B833BEAAB}"/>
              </a:ext>
            </a:extLst>
          </p:cNvPr>
          <p:cNvSpPr>
            <a:spLocks noGrp="1"/>
          </p:cNvSpPr>
          <p:nvPr>
            <p:ph idx="1"/>
          </p:nvPr>
        </p:nvSpPr>
        <p:spPr>
          <a:xfrm>
            <a:off x="838200" y="948582"/>
            <a:ext cx="10515600" cy="5358213"/>
          </a:xfrm>
        </p:spPr>
        <p:txBody>
          <a:bodyPr>
            <a:normAutofit/>
          </a:bodyPr>
          <a:lstStyle/>
          <a:p>
            <a:pPr eaLnBrk="0" fontAlgn="base" hangingPunct="0"/>
            <a:endParaRPr lang="it-IT" dirty="0"/>
          </a:p>
          <a:p>
            <a:pPr marL="0" indent="0" algn="just">
              <a:buNone/>
            </a:pPr>
            <a:endParaRPr lang="it-IT" sz="3200" b="1" dirty="0"/>
          </a:p>
        </p:txBody>
      </p:sp>
      <p:sp>
        <p:nvSpPr>
          <p:cNvPr id="4" name="Segnaposto numero diapositiva 3">
            <a:extLst>
              <a:ext uri="{FF2B5EF4-FFF2-40B4-BE49-F238E27FC236}">
                <a16:creationId xmlns:a16="http://schemas.microsoft.com/office/drawing/2014/main" id="{9E04DF29-E810-4783-BA55-D4DD3B07FD7E}"/>
              </a:ext>
            </a:extLst>
          </p:cNvPr>
          <p:cNvSpPr>
            <a:spLocks noGrp="1"/>
          </p:cNvSpPr>
          <p:nvPr>
            <p:ph type="sldNum" sz="quarter" idx="12"/>
          </p:nvPr>
        </p:nvSpPr>
        <p:spPr/>
        <p:txBody>
          <a:bodyPr/>
          <a:lstStyle/>
          <a:p>
            <a:fld id="{1FF8AE2F-2AB8-48FD-BDE7-FCCCA4121D9E}" type="slidenum">
              <a:rPr lang="it-IT" smtClean="0"/>
              <a:pPr/>
              <a:t>11</a:t>
            </a:fld>
            <a:endParaRPr lang="it-IT"/>
          </a:p>
        </p:txBody>
      </p:sp>
      <p:sp>
        <p:nvSpPr>
          <p:cNvPr id="5" name="Segnaposto piè di pagina 4">
            <a:extLst>
              <a:ext uri="{FF2B5EF4-FFF2-40B4-BE49-F238E27FC236}">
                <a16:creationId xmlns:a16="http://schemas.microsoft.com/office/drawing/2014/main" id="{B361CB44-76E3-4AC7-8ABD-99F1B6786127}"/>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6" name="Immagine 5" descr="https://it.pearson.com/content/dam/region-core/italy/pearson-italy/images/Diritto%20ed%20Economia/AREE-DISCIPLINARI-PARAMOND-Dicembre-2020-JPEG-gubelli01.jpg"/>
          <p:cNvPicPr/>
          <p:nvPr/>
        </p:nvPicPr>
        <p:blipFill>
          <a:blip r:embed="rId2">
            <a:extLst>
              <a:ext uri="{28A0092B-C50C-407E-A947-70E740481C1C}">
                <a14:useLocalDpi xmlns:a14="http://schemas.microsoft.com/office/drawing/2010/main" val="0"/>
              </a:ext>
            </a:extLst>
          </a:blip>
          <a:srcRect/>
          <a:stretch>
            <a:fillRect/>
          </a:stretch>
        </p:blipFill>
        <p:spPr bwMode="auto">
          <a:xfrm>
            <a:off x="709301" y="982766"/>
            <a:ext cx="11271903" cy="5512038"/>
          </a:xfrm>
          <a:prstGeom prst="rect">
            <a:avLst/>
          </a:prstGeom>
          <a:noFill/>
          <a:ln>
            <a:noFill/>
          </a:ln>
        </p:spPr>
      </p:pic>
    </p:spTree>
    <p:extLst>
      <p:ext uri="{BB962C8B-B14F-4D97-AF65-F5344CB8AC3E}">
        <p14:creationId xmlns:p14="http://schemas.microsoft.com/office/powerpoint/2010/main" val="3292523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14AE7-3474-40F9-8307-F9E35BFABFFC}"/>
              </a:ext>
            </a:extLst>
          </p:cNvPr>
          <p:cNvSpPr>
            <a:spLocks noGrp="1"/>
          </p:cNvSpPr>
          <p:nvPr>
            <p:ph type="title"/>
          </p:nvPr>
        </p:nvSpPr>
        <p:spPr/>
        <p:txBody>
          <a:bodyPr>
            <a:normAutofit/>
          </a:bodyPr>
          <a:lstStyle/>
          <a:p>
            <a:endParaRPr lang="it-IT" b="1" dirty="0">
              <a:effectLst>
                <a:outerShdw blurRad="38100" dist="38100" dir="2700000" algn="tl">
                  <a:srgbClr val="000000">
                    <a:alpha val="43137"/>
                  </a:srgbClr>
                </a:outerShdw>
              </a:effectLst>
            </a:endParaRPr>
          </a:p>
        </p:txBody>
      </p:sp>
      <p:sp>
        <p:nvSpPr>
          <p:cNvPr id="3" name="Segnaposto contenuto 2">
            <a:extLst>
              <a:ext uri="{FF2B5EF4-FFF2-40B4-BE49-F238E27FC236}">
                <a16:creationId xmlns:a16="http://schemas.microsoft.com/office/drawing/2014/main" id="{1407C772-5F58-48C8-B6B9-169B833BEAAB}"/>
              </a:ext>
            </a:extLst>
          </p:cNvPr>
          <p:cNvSpPr>
            <a:spLocks noGrp="1"/>
          </p:cNvSpPr>
          <p:nvPr>
            <p:ph idx="1"/>
          </p:nvPr>
        </p:nvSpPr>
        <p:spPr>
          <a:xfrm>
            <a:off x="838200" y="948582"/>
            <a:ext cx="10515600" cy="5358213"/>
          </a:xfrm>
        </p:spPr>
        <p:txBody>
          <a:bodyPr>
            <a:normAutofit/>
          </a:bodyPr>
          <a:lstStyle/>
          <a:p>
            <a:pPr eaLnBrk="0" fontAlgn="base" hangingPunct="0"/>
            <a:r>
              <a:rPr lang="it-IT" b="1" dirty="0">
                <a:effectLst>
                  <a:outerShdw blurRad="38100" dist="38100" dir="2700000" algn="tl">
                    <a:srgbClr val="000000">
                      <a:alpha val="43137"/>
                    </a:srgbClr>
                  </a:outerShdw>
                </a:effectLst>
              </a:rPr>
              <a:t>Il Bilancio di esercizio </a:t>
            </a:r>
            <a:r>
              <a:rPr lang="it-IT" b="1" dirty="0"/>
              <a:t>esprime i valori finanziari ed economici </a:t>
            </a:r>
            <a:r>
              <a:rPr lang="it-IT" b="1" u="sng" dirty="0"/>
              <a:t>di fine anno</a:t>
            </a:r>
            <a:r>
              <a:rPr lang="it-IT" b="1" dirty="0"/>
              <a:t> unitamente al </a:t>
            </a:r>
            <a:r>
              <a:rPr lang="it-IT" b="1" u="sng" dirty="0"/>
              <a:t>risultato di esercizio </a:t>
            </a:r>
            <a:r>
              <a:rPr lang="it-IT" b="1" dirty="0"/>
              <a:t>.</a:t>
            </a:r>
          </a:p>
          <a:p>
            <a:pPr marL="0" indent="0" eaLnBrk="0" fontAlgn="base" hangingPunct="0">
              <a:buNone/>
            </a:pPr>
            <a:endParaRPr lang="it-IT" b="1" dirty="0"/>
          </a:p>
          <a:p>
            <a:pPr algn="just" eaLnBrk="0" fontAlgn="base" hangingPunct="0"/>
            <a:r>
              <a:rPr lang="it-IT" b="1" dirty="0">
                <a:effectLst>
                  <a:outerShdw blurRad="38100" dist="38100" dir="2700000" algn="tl">
                    <a:srgbClr val="000000">
                      <a:alpha val="43137"/>
                    </a:srgbClr>
                  </a:outerShdw>
                </a:effectLst>
              </a:rPr>
              <a:t>Il Bilancio Sociale </a:t>
            </a:r>
            <a:r>
              <a:rPr lang="it-IT" b="1" dirty="0"/>
              <a:t>è l’esito di un processo con cui l’amministrazione rende conto delle scelte, delle attività, dei risultati e dell’impiego di risorse in un dato periodo, in modo da consentire ai cittadini e ai diversi interlocutori di conoscere e formulare un proprio giudizio su come l’amministrazione interpreta e realizza la sua missione istituzionale ed il suo mandato.</a:t>
            </a:r>
          </a:p>
          <a:p>
            <a:pPr marL="0" indent="0" eaLnBrk="0" fontAlgn="base" hangingPunct="0">
              <a:buNone/>
            </a:pPr>
            <a:endParaRPr lang="it-IT" dirty="0"/>
          </a:p>
          <a:p>
            <a:r>
              <a:rPr lang="it-IT" b="1" dirty="0">
                <a:effectLst>
                  <a:outerShdw blurRad="38100" dist="38100" dir="2700000" algn="tl">
                    <a:srgbClr val="000000">
                      <a:alpha val="43137"/>
                    </a:srgbClr>
                  </a:outerShdw>
                </a:effectLst>
              </a:rPr>
              <a:t>Il Bilancio ambientale </a:t>
            </a:r>
            <a:r>
              <a:rPr lang="it-IT" b="1" dirty="0"/>
              <a:t>focalizza l’attenzione sugli impatti ambientali delle attività d’impresa.</a:t>
            </a:r>
            <a:endParaRPr lang="it-IT" dirty="0"/>
          </a:p>
          <a:p>
            <a:pPr eaLnBrk="0" fontAlgn="base" hangingPunct="0"/>
            <a:endParaRPr lang="it-IT" dirty="0"/>
          </a:p>
          <a:p>
            <a:endParaRPr lang="it-IT" sz="3200" dirty="0"/>
          </a:p>
          <a:p>
            <a:pPr marL="0" indent="0" algn="just">
              <a:buNone/>
            </a:pPr>
            <a:endParaRPr lang="it-IT" sz="3200" b="1" dirty="0"/>
          </a:p>
        </p:txBody>
      </p:sp>
      <p:sp>
        <p:nvSpPr>
          <p:cNvPr id="4" name="Segnaposto numero diapositiva 3">
            <a:extLst>
              <a:ext uri="{FF2B5EF4-FFF2-40B4-BE49-F238E27FC236}">
                <a16:creationId xmlns:a16="http://schemas.microsoft.com/office/drawing/2014/main" id="{9E04DF29-E810-4783-BA55-D4DD3B07FD7E}"/>
              </a:ext>
            </a:extLst>
          </p:cNvPr>
          <p:cNvSpPr>
            <a:spLocks noGrp="1"/>
          </p:cNvSpPr>
          <p:nvPr>
            <p:ph type="sldNum" sz="quarter" idx="12"/>
          </p:nvPr>
        </p:nvSpPr>
        <p:spPr/>
        <p:txBody>
          <a:bodyPr/>
          <a:lstStyle/>
          <a:p>
            <a:fld id="{1FF8AE2F-2AB8-48FD-BDE7-FCCCA4121D9E}" type="slidenum">
              <a:rPr lang="it-IT" smtClean="0"/>
              <a:pPr/>
              <a:t>12</a:t>
            </a:fld>
            <a:endParaRPr lang="it-IT"/>
          </a:p>
        </p:txBody>
      </p:sp>
      <p:sp>
        <p:nvSpPr>
          <p:cNvPr id="5" name="Segnaposto piè di pagina 4">
            <a:extLst>
              <a:ext uri="{FF2B5EF4-FFF2-40B4-BE49-F238E27FC236}">
                <a16:creationId xmlns:a16="http://schemas.microsoft.com/office/drawing/2014/main" id="{B361CB44-76E3-4AC7-8ABD-99F1B6786127}"/>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Tree>
    <p:extLst>
      <p:ext uri="{BB962C8B-B14F-4D97-AF65-F5344CB8AC3E}">
        <p14:creationId xmlns:p14="http://schemas.microsoft.com/office/powerpoint/2010/main" val="630258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14AE7-3474-40F9-8307-F9E35BFABFFC}"/>
              </a:ext>
            </a:extLst>
          </p:cNvPr>
          <p:cNvSpPr>
            <a:spLocks noGrp="1"/>
          </p:cNvSpPr>
          <p:nvPr>
            <p:ph type="title"/>
          </p:nvPr>
        </p:nvSpPr>
        <p:spPr/>
        <p:txBody>
          <a:bodyPr>
            <a:normAutofit/>
          </a:bodyPr>
          <a:lstStyle/>
          <a:p>
            <a:endParaRPr lang="it-IT" b="1" dirty="0">
              <a:effectLst>
                <a:outerShdw blurRad="38100" dist="38100" dir="2700000" algn="tl">
                  <a:srgbClr val="000000">
                    <a:alpha val="43137"/>
                  </a:srgbClr>
                </a:outerShdw>
              </a:effectLst>
            </a:endParaRPr>
          </a:p>
        </p:txBody>
      </p:sp>
      <p:sp>
        <p:nvSpPr>
          <p:cNvPr id="3" name="Segnaposto contenuto 2">
            <a:extLst>
              <a:ext uri="{FF2B5EF4-FFF2-40B4-BE49-F238E27FC236}">
                <a16:creationId xmlns:a16="http://schemas.microsoft.com/office/drawing/2014/main" id="{1407C772-5F58-48C8-B6B9-169B833BEAAB}"/>
              </a:ext>
            </a:extLst>
          </p:cNvPr>
          <p:cNvSpPr>
            <a:spLocks noGrp="1"/>
          </p:cNvSpPr>
          <p:nvPr>
            <p:ph idx="1"/>
          </p:nvPr>
        </p:nvSpPr>
        <p:spPr>
          <a:xfrm>
            <a:off x="838200" y="948582"/>
            <a:ext cx="10515600" cy="5358213"/>
          </a:xfrm>
        </p:spPr>
        <p:txBody>
          <a:bodyPr>
            <a:normAutofit lnSpcReduction="10000"/>
          </a:bodyPr>
          <a:lstStyle/>
          <a:p>
            <a:pPr eaLnBrk="0" fontAlgn="base" hangingPunct="0"/>
            <a:endParaRPr lang="it-IT" dirty="0"/>
          </a:p>
          <a:p>
            <a:pPr algn="just"/>
            <a:r>
              <a:rPr lang="it-IT" sz="3200" b="1" dirty="0">
                <a:effectLst>
                  <a:outerShdw blurRad="38100" dist="38100" dir="2700000" algn="tl">
                    <a:srgbClr val="000000">
                      <a:alpha val="43137"/>
                    </a:srgbClr>
                  </a:outerShdw>
                </a:effectLst>
              </a:rPr>
              <a:t>Il Bilancio degli intangibili </a:t>
            </a:r>
            <a:r>
              <a:rPr lang="it-IT" sz="3200" b="1" dirty="0"/>
              <a:t>mira a descrivere il valore generato dagli </a:t>
            </a:r>
            <a:r>
              <a:rPr lang="it-IT" sz="3200" b="1" dirty="0" err="1"/>
              <a:t>assets</a:t>
            </a:r>
            <a:r>
              <a:rPr lang="it-IT" sz="3200" b="1" dirty="0"/>
              <a:t> intangibili dell’azienda, costituiti dal capitale umano, il capitale strutturale-organizzativo e il capitale relazionale.</a:t>
            </a:r>
          </a:p>
          <a:p>
            <a:pPr marL="0" indent="0" algn="just">
              <a:buNone/>
            </a:pPr>
            <a:endParaRPr lang="it-IT" sz="3200" dirty="0"/>
          </a:p>
          <a:p>
            <a:pPr algn="just"/>
            <a:r>
              <a:rPr lang="it-IT" sz="3200" b="1" dirty="0"/>
              <a:t> </a:t>
            </a:r>
            <a:r>
              <a:rPr lang="it-IT" sz="3200" b="1" dirty="0">
                <a:effectLst>
                  <a:outerShdw blurRad="38100" dist="38100" dir="2700000" algn="tl">
                    <a:srgbClr val="000000">
                      <a:alpha val="43137"/>
                    </a:srgbClr>
                  </a:outerShdw>
                </a:effectLst>
              </a:rPr>
              <a:t>Il Bilancio di Sostenibilità </a:t>
            </a:r>
            <a:r>
              <a:rPr lang="it-IT" sz="3200" b="1" dirty="0"/>
              <a:t>rappresenta “</a:t>
            </a:r>
            <a:r>
              <a:rPr lang="it-IT" sz="3200" b="1" i="1" dirty="0"/>
              <a:t>L’integrazione volontaria delle preoccupazioni sociali ed ecologiche delle imprese nelle loro operazioni commerciali e nei loro rapporti con le parti interessate”. </a:t>
            </a:r>
            <a:endParaRPr lang="it-IT" sz="3200" i="1" dirty="0"/>
          </a:p>
          <a:p>
            <a:pPr marL="0" indent="0">
              <a:buNone/>
            </a:pPr>
            <a:r>
              <a:rPr lang="it-IT" sz="3200" b="1" dirty="0"/>
              <a:t>( </a:t>
            </a:r>
            <a:r>
              <a:rPr lang="it-IT" sz="2000" b="1" dirty="0"/>
              <a:t>Unione europea nel Libro verde della Commissione 2001) </a:t>
            </a:r>
            <a:endParaRPr lang="it-IT" sz="2000" dirty="0"/>
          </a:p>
          <a:p>
            <a:pPr marL="0" indent="0" algn="just">
              <a:buNone/>
            </a:pPr>
            <a:endParaRPr lang="it-IT" sz="3200" b="1" dirty="0"/>
          </a:p>
        </p:txBody>
      </p:sp>
      <p:sp>
        <p:nvSpPr>
          <p:cNvPr id="4" name="Segnaposto numero diapositiva 3">
            <a:extLst>
              <a:ext uri="{FF2B5EF4-FFF2-40B4-BE49-F238E27FC236}">
                <a16:creationId xmlns:a16="http://schemas.microsoft.com/office/drawing/2014/main" id="{9E04DF29-E810-4783-BA55-D4DD3B07FD7E}"/>
              </a:ext>
            </a:extLst>
          </p:cNvPr>
          <p:cNvSpPr>
            <a:spLocks noGrp="1"/>
          </p:cNvSpPr>
          <p:nvPr>
            <p:ph type="sldNum" sz="quarter" idx="12"/>
          </p:nvPr>
        </p:nvSpPr>
        <p:spPr/>
        <p:txBody>
          <a:bodyPr/>
          <a:lstStyle/>
          <a:p>
            <a:fld id="{1FF8AE2F-2AB8-48FD-BDE7-FCCCA4121D9E}" type="slidenum">
              <a:rPr lang="it-IT" smtClean="0"/>
              <a:pPr/>
              <a:t>13</a:t>
            </a:fld>
            <a:endParaRPr lang="it-IT"/>
          </a:p>
        </p:txBody>
      </p:sp>
      <p:sp>
        <p:nvSpPr>
          <p:cNvPr id="5" name="Segnaposto piè di pagina 4">
            <a:extLst>
              <a:ext uri="{FF2B5EF4-FFF2-40B4-BE49-F238E27FC236}">
                <a16:creationId xmlns:a16="http://schemas.microsoft.com/office/drawing/2014/main" id="{B361CB44-76E3-4AC7-8ABD-99F1B6786127}"/>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Tree>
    <p:extLst>
      <p:ext uri="{BB962C8B-B14F-4D97-AF65-F5344CB8AC3E}">
        <p14:creationId xmlns:p14="http://schemas.microsoft.com/office/powerpoint/2010/main" val="2287599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14AE7-3474-40F9-8307-F9E35BFABFFC}"/>
              </a:ext>
            </a:extLst>
          </p:cNvPr>
          <p:cNvSpPr>
            <a:spLocks noGrp="1"/>
          </p:cNvSpPr>
          <p:nvPr>
            <p:ph type="title"/>
          </p:nvPr>
        </p:nvSpPr>
        <p:spPr/>
        <p:txBody>
          <a:bodyPr>
            <a:normAutofit/>
          </a:bodyPr>
          <a:lstStyle/>
          <a:p>
            <a:endParaRPr lang="it-IT" b="1" dirty="0">
              <a:effectLst>
                <a:outerShdw blurRad="38100" dist="38100" dir="2700000" algn="tl">
                  <a:srgbClr val="000000">
                    <a:alpha val="43137"/>
                  </a:srgbClr>
                </a:outerShdw>
              </a:effectLst>
            </a:endParaRPr>
          </a:p>
        </p:txBody>
      </p:sp>
      <p:sp>
        <p:nvSpPr>
          <p:cNvPr id="3" name="Segnaposto contenuto 2">
            <a:extLst>
              <a:ext uri="{FF2B5EF4-FFF2-40B4-BE49-F238E27FC236}">
                <a16:creationId xmlns:a16="http://schemas.microsoft.com/office/drawing/2014/main" id="{1407C772-5F58-48C8-B6B9-169B833BEAAB}"/>
              </a:ext>
            </a:extLst>
          </p:cNvPr>
          <p:cNvSpPr>
            <a:spLocks noGrp="1"/>
          </p:cNvSpPr>
          <p:nvPr>
            <p:ph idx="1"/>
          </p:nvPr>
        </p:nvSpPr>
        <p:spPr>
          <a:xfrm>
            <a:off x="838200" y="948582"/>
            <a:ext cx="10515600" cy="5358213"/>
          </a:xfrm>
        </p:spPr>
        <p:txBody>
          <a:bodyPr>
            <a:normAutofit/>
          </a:bodyPr>
          <a:lstStyle/>
          <a:p>
            <a:pPr eaLnBrk="0" fontAlgn="base" hangingPunct="0"/>
            <a:endParaRPr lang="it-IT" dirty="0"/>
          </a:p>
          <a:p>
            <a:pPr algn="just"/>
            <a:r>
              <a:rPr lang="it-IT" sz="3600" b="1" dirty="0"/>
              <a:t>L’impegno di tutti i soggetti economici deve essere quello di </a:t>
            </a:r>
            <a:r>
              <a:rPr lang="it-IT" sz="3600" b="1" dirty="0">
                <a:effectLst>
                  <a:outerShdw blurRad="38100" dist="38100" dir="2700000" algn="tl">
                    <a:srgbClr val="000000">
                      <a:alpha val="43137"/>
                    </a:srgbClr>
                  </a:outerShdw>
                </a:effectLst>
              </a:rPr>
              <a:t>misurare e far comprendere </a:t>
            </a:r>
            <a:r>
              <a:rPr lang="it-IT" sz="3600" b="1" dirty="0"/>
              <a:t>l’impatto sociale ed ambientale  sulla comunità, sul territorio e sulla società più in generale, partendo da una matrice economica per giungere e rendere manifesto il risultato sociale dell’azienda, ossia il suo impatto sociale .</a:t>
            </a:r>
            <a:endParaRPr lang="it-IT" sz="3600" dirty="0"/>
          </a:p>
          <a:p>
            <a:endParaRPr lang="it-IT" sz="3200" dirty="0"/>
          </a:p>
          <a:p>
            <a:pPr marL="0" indent="0" algn="just">
              <a:buNone/>
            </a:pPr>
            <a:endParaRPr lang="it-IT" sz="3200" b="1" dirty="0"/>
          </a:p>
        </p:txBody>
      </p:sp>
      <p:sp>
        <p:nvSpPr>
          <p:cNvPr id="4" name="Segnaposto numero diapositiva 3">
            <a:extLst>
              <a:ext uri="{FF2B5EF4-FFF2-40B4-BE49-F238E27FC236}">
                <a16:creationId xmlns:a16="http://schemas.microsoft.com/office/drawing/2014/main" id="{9E04DF29-E810-4783-BA55-D4DD3B07FD7E}"/>
              </a:ext>
            </a:extLst>
          </p:cNvPr>
          <p:cNvSpPr>
            <a:spLocks noGrp="1"/>
          </p:cNvSpPr>
          <p:nvPr>
            <p:ph type="sldNum" sz="quarter" idx="12"/>
          </p:nvPr>
        </p:nvSpPr>
        <p:spPr/>
        <p:txBody>
          <a:bodyPr/>
          <a:lstStyle/>
          <a:p>
            <a:fld id="{1FF8AE2F-2AB8-48FD-BDE7-FCCCA4121D9E}" type="slidenum">
              <a:rPr lang="it-IT" smtClean="0"/>
              <a:pPr/>
              <a:t>14</a:t>
            </a:fld>
            <a:endParaRPr lang="it-IT"/>
          </a:p>
        </p:txBody>
      </p:sp>
      <p:sp>
        <p:nvSpPr>
          <p:cNvPr id="5" name="Segnaposto piè di pagina 4">
            <a:extLst>
              <a:ext uri="{FF2B5EF4-FFF2-40B4-BE49-F238E27FC236}">
                <a16:creationId xmlns:a16="http://schemas.microsoft.com/office/drawing/2014/main" id="{B361CB44-76E3-4AC7-8ABD-99F1B6786127}"/>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Tree>
    <p:extLst>
      <p:ext uri="{BB962C8B-B14F-4D97-AF65-F5344CB8AC3E}">
        <p14:creationId xmlns:p14="http://schemas.microsoft.com/office/powerpoint/2010/main" val="1304487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14AE7-3474-40F9-8307-F9E35BFABFFC}"/>
              </a:ext>
            </a:extLst>
          </p:cNvPr>
          <p:cNvSpPr>
            <a:spLocks noGrp="1"/>
          </p:cNvSpPr>
          <p:nvPr>
            <p:ph type="title"/>
          </p:nvPr>
        </p:nvSpPr>
        <p:spPr/>
        <p:txBody>
          <a:bodyPr>
            <a:normAutofit/>
          </a:bodyPr>
          <a:lstStyle/>
          <a:p>
            <a:endParaRPr lang="it-IT" b="1" dirty="0">
              <a:effectLst>
                <a:outerShdw blurRad="38100" dist="38100" dir="2700000" algn="tl">
                  <a:srgbClr val="000000">
                    <a:alpha val="43137"/>
                  </a:srgbClr>
                </a:outerShdw>
              </a:effectLst>
            </a:endParaRPr>
          </a:p>
        </p:txBody>
      </p:sp>
      <p:sp>
        <p:nvSpPr>
          <p:cNvPr id="3" name="Segnaposto contenuto 2">
            <a:extLst>
              <a:ext uri="{FF2B5EF4-FFF2-40B4-BE49-F238E27FC236}">
                <a16:creationId xmlns:a16="http://schemas.microsoft.com/office/drawing/2014/main" id="{1407C772-5F58-48C8-B6B9-169B833BEAAB}"/>
              </a:ext>
            </a:extLst>
          </p:cNvPr>
          <p:cNvSpPr>
            <a:spLocks noGrp="1"/>
          </p:cNvSpPr>
          <p:nvPr>
            <p:ph idx="1"/>
          </p:nvPr>
        </p:nvSpPr>
        <p:spPr>
          <a:xfrm>
            <a:off x="838200" y="948582"/>
            <a:ext cx="10515600" cy="5358213"/>
          </a:xfrm>
        </p:spPr>
        <p:txBody>
          <a:bodyPr>
            <a:normAutofit/>
          </a:bodyPr>
          <a:lstStyle/>
          <a:p>
            <a:pPr eaLnBrk="0" fontAlgn="base" hangingPunct="0"/>
            <a:endParaRPr lang="it-IT" dirty="0"/>
          </a:p>
          <a:p>
            <a:pPr algn="just"/>
            <a:r>
              <a:rPr lang="it-IT" sz="3200" b="1" dirty="0"/>
              <a:t>Per questi motivi il </a:t>
            </a:r>
            <a:r>
              <a:rPr lang="it-IT" sz="3200" b="1" dirty="0">
                <a:effectLst>
                  <a:outerShdw blurRad="38100" dist="38100" dir="2700000" algn="tl">
                    <a:srgbClr val="000000">
                      <a:alpha val="43137"/>
                    </a:srgbClr>
                  </a:outerShdw>
                </a:effectLst>
              </a:rPr>
              <a:t>Bilancio Sociale </a:t>
            </a:r>
            <a:r>
              <a:rPr lang="it-IT" sz="3200" b="1" dirty="0"/>
              <a:t>e </a:t>
            </a:r>
            <a:r>
              <a:rPr lang="it-IT" sz="3200" b="1" dirty="0">
                <a:effectLst>
                  <a:outerShdw blurRad="38100" dist="38100" dir="2700000" algn="tl">
                    <a:srgbClr val="000000">
                      <a:alpha val="43137"/>
                    </a:srgbClr>
                  </a:outerShdw>
                </a:effectLst>
              </a:rPr>
              <a:t>la responsabilità sociale di impresa </a:t>
            </a:r>
            <a:r>
              <a:rPr lang="it-IT" sz="3200" b="1" dirty="0"/>
              <a:t>si integrano a vicenda poiché rappresentano  sia lo  strumento di rendicontazione delle responsabilità, dei comportamenti e dei risultati sociali, ambientali ed economici delle attività svolte da un’organizzazione, che la motivazione posta alla base nel perseguimento del bene comune </a:t>
            </a:r>
            <a:r>
              <a:rPr lang="it-IT" sz="3200" b="1" i="1" dirty="0"/>
              <a:t> da porre come obiettivo principale, e finale allo stesso tempo, di ogni sua azione e attività, intendendo per bene comune lo sviluppo e il benessere dell’umanità nel suo insieme e in ogni sua forma. </a:t>
            </a:r>
            <a:endParaRPr lang="it-IT" sz="3200" dirty="0"/>
          </a:p>
          <a:p>
            <a:endParaRPr lang="it-IT" sz="3200" dirty="0"/>
          </a:p>
          <a:p>
            <a:pPr marL="0" indent="0" algn="just">
              <a:buNone/>
            </a:pPr>
            <a:endParaRPr lang="it-IT" sz="3200" b="1" dirty="0"/>
          </a:p>
        </p:txBody>
      </p:sp>
      <p:sp>
        <p:nvSpPr>
          <p:cNvPr id="4" name="Segnaposto numero diapositiva 3">
            <a:extLst>
              <a:ext uri="{FF2B5EF4-FFF2-40B4-BE49-F238E27FC236}">
                <a16:creationId xmlns:a16="http://schemas.microsoft.com/office/drawing/2014/main" id="{9E04DF29-E810-4783-BA55-D4DD3B07FD7E}"/>
              </a:ext>
            </a:extLst>
          </p:cNvPr>
          <p:cNvSpPr>
            <a:spLocks noGrp="1"/>
          </p:cNvSpPr>
          <p:nvPr>
            <p:ph type="sldNum" sz="quarter" idx="12"/>
          </p:nvPr>
        </p:nvSpPr>
        <p:spPr/>
        <p:txBody>
          <a:bodyPr/>
          <a:lstStyle/>
          <a:p>
            <a:fld id="{1FF8AE2F-2AB8-48FD-BDE7-FCCCA4121D9E}" type="slidenum">
              <a:rPr lang="it-IT" smtClean="0"/>
              <a:pPr/>
              <a:t>15</a:t>
            </a:fld>
            <a:endParaRPr lang="it-IT"/>
          </a:p>
        </p:txBody>
      </p:sp>
      <p:sp>
        <p:nvSpPr>
          <p:cNvPr id="5" name="Segnaposto piè di pagina 4">
            <a:extLst>
              <a:ext uri="{FF2B5EF4-FFF2-40B4-BE49-F238E27FC236}">
                <a16:creationId xmlns:a16="http://schemas.microsoft.com/office/drawing/2014/main" id="{B361CB44-76E3-4AC7-8ABD-99F1B6786127}"/>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Tree>
    <p:extLst>
      <p:ext uri="{BB962C8B-B14F-4D97-AF65-F5344CB8AC3E}">
        <p14:creationId xmlns:p14="http://schemas.microsoft.com/office/powerpoint/2010/main" val="3584588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14AE7-3474-40F9-8307-F9E35BFABFFC}"/>
              </a:ext>
            </a:extLst>
          </p:cNvPr>
          <p:cNvSpPr>
            <a:spLocks noGrp="1"/>
          </p:cNvSpPr>
          <p:nvPr>
            <p:ph type="title"/>
          </p:nvPr>
        </p:nvSpPr>
        <p:spPr/>
        <p:txBody>
          <a:bodyPr>
            <a:normAutofit/>
          </a:bodyPr>
          <a:lstStyle/>
          <a:p>
            <a:endParaRPr lang="it-IT" b="1" dirty="0">
              <a:effectLst>
                <a:outerShdw blurRad="38100" dist="38100" dir="2700000" algn="tl">
                  <a:srgbClr val="000000">
                    <a:alpha val="43137"/>
                  </a:srgbClr>
                </a:outerShdw>
              </a:effectLst>
            </a:endParaRPr>
          </a:p>
        </p:txBody>
      </p:sp>
      <p:sp>
        <p:nvSpPr>
          <p:cNvPr id="3" name="Segnaposto contenuto 2">
            <a:extLst>
              <a:ext uri="{FF2B5EF4-FFF2-40B4-BE49-F238E27FC236}">
                <a16:creationId xmlns:a16="http://schemas.microsoft.com/office/drawing/2014/main" id="{1407C772-5F58-48C8-B6B9-169B833BEAAB}"/>
              </a:ext>
            </a:extLst>
          </p:cNvPr>
          <p:cNvSpPr>
            <a:spLocks noGrp="1"/>
          </p:cNvSpPr>
          <p:nvPr>
            <p:ph idx="1"/>
          </p:nvPr>
        </p:nvSpPr>
        <p:spPr>
          <a:xfrm>
            <a:off x="838200" y="948582"/>
            <a:ext cx="10515600" cy="5358213"/>
          </a:xfrm>
        </p:spPr>
        <p:txBody>
          <a:bodyPr>
            <a:normAutofit/>
          </a:bodyPr>
          <a:lstStyle/>
          <a:p>
            <a:pPr eaLnBrk="0" fontAlgn="base" hangingPunct="0"/>
            <a:endParaRPr lang="it-IT" dirty="0"/>
          </a:p>
          <a:p>
            <a:pPr marL="0" indent="0" algn="just">
              <a:buNone/>
            </a:pPr>
            <a:endParaRPr lang="it-IT" sz="3200" b="1" dirty="0"/>
          </a:p>
        </p:txBody>
      </p:sp>
      <p:sp>
        <p:nvSpPr>
          <p:cNvPr id="4" name="Segnaposto numero diapositiva 3">
            <a:extLst>
              <a:ext uri="{FF2B5EF4-FFF2-40B4-BE49-F238E27FC236}">
                <a16:creationId xmlns:a16="http://schemas.microsoft.com/office/drawing/2014/main" id="{9E04DF29-E810-4783-BA55-D4DD3B07FD7E}"/>
              </a:ext>
            </a:extLst>
          </p:cNvPr>
          <p:cNvSpPr>
            <a:spLocks noGrp="1"/>
          </p:cNvSpPr>
          <p:nvPr>
            <p:ph type="sldNum" sz="quarter" idx="12"/>
          </p:nvPr>
        </p:nvSpPr>
        <p:spPr/>
        <p:txBody>
          <a:bodyPr/>
          <a:lstStyle/>
          <a:p>
            <a:fld id="{1FF8AE2F-2AB8-48FD-BDE7-FCCCA4121D9E}" type="slidenum">
              <a:rPr lang="it-IT" smtClean="0"/>
              <a:pPr/>
              <a:t>16</a:t>
            </a:fld>
            <a:endParaRPr lang="it-IT"/>
          </a:p>
        </p:txBody>
      </p:sp>
      <p:sp>
        <p:nvSpPr>
          <p:cNvPr id="5" name="Segnaposto piè di pagina 4">
            <a:extLst>
              <a:ext uri="{FF2B5EF4-FFF2-40B4-BE49-F238E27FC236}">
                <a16:creationId xmlns:a16="http://schemas.microsoft.com/office/drawing/2014/main" id="{B361CB44-76E3-4AC7-8ABD-99F1B6786127}"/>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6" name="Immagine 5" descr="https://www.sostenibilitaimpresa.it/wp-content/uploads/2020/03/responsabilita-sociale-impresa.jpg"/>
          <p:cNvPicPr/>
          <p:nvPr/>
        </p:nvPicPr>
        <p:blipFill>
          <a:blip r:embed="rId2">
            <a:extLst>
              <a:ext uri="{28A0092B-C50C-407E-A947-70E740481C1C}">
                <a14:useLocalDpi xmlns:a14="http://schemas.microsoft.com/office/drawing/2010/main" val="0"/>
              </a:ext>
            </a:extLst>
          </a:blip>
          <a:srcRect/>
          <a:stretch>
            <a:fillRect/>
          </a:stretch>
        </p:blipFill>
        <p:spPr bwMode="auto">
          <a:xfrm>
            <a:off x="3035935" y="467995"/>
            <a:ext cx="6120130" cy="5922010"/>
          </a:xfrm>
          <a:prstGeom prst="rect">
            <a:avLst/>
          </a:prstGeom>
          <a:noFill/>
          <a:ln>
            <a:noFill/>
          </a:ln>
        </p:spPr>
      </p:pic>
    </p:spTree>
    <p:extLst>
      <p:ext uri="{BB962C8B-B14F-4D97-AF65-F5344CB8AC3E}">
        <p14:creationId xmlns:p14="http://schemas.microsoft.com/office/powerpoint/2010/main" val="3515713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77A544-5D60-4275-B471-79787815D336}"/>
              </a:ext>
            </a:extLst>
          </p:cNvPr>
          <p:cNvSpPr>
            <a:spLocks noGrp="1"/>
          </p:cNvSpPr>
          <p:nvPr>
            <p:ph type="ctrTitle"/>
          </p:nvPr>
        </p:nvSpPr>
        <p:spPr>
          <a:xfrm>
            <a:off x="1524000" y="1600200"/>
            <a:ext cx="9144000" cy="1775533"/>
          </a:xfrm>
        </p:spPr>
        <p:txBody>
          <a:bodyPr>
            <a:normAutofit/>
          </a:bodyPr>
          <a:lstStyle/>
          <a:p>
            <a:pPr rtl="0">
              <a:lnSpc>
                <a:spcPct val="150000"/>
              </a:lnSpc>
              <a:spcBef>
                <a:spcPts val="1400"/>
              </a:spcBef>
              <a:spcAft>
                <a:spcPts val="1400"/>
              </a:spcAft>
            </a:pPr>
            <a:r>
              <a:rPr lang="it-IT" sz="2400" b="1" i="1" dirty="0">
                <a:solidFill>
                  <a:srgbClr val="000000"/>
                </a:solidFill>
                <a:latin typeface="+mn-lt"/>
              </a:rPr>
              <a:t>Social Impact Banking 2021</a:t>
            </a:r>
            <a:br>
              <a:rPr lang="it-IT" sz="2400" b="1" i="1" dirty="0">
                <a:solidFill>
                  <a:srgbClr val="000000"/>
                </a:solidFill>
                <a:latin typeface="+mn-lt"/>
              </a:rPr>
            </a:br>
            <a:endParaRPr lang="it-IT" sz="2400" b="1" i="1" u="none" strike="noStrike" dirty="0">
              <a:solidFill>
                <a:srgbClr val="000000"/>
              </a:solidFill>
              <a:effectLst/>
              <a:latin typeface="+mn-lt"/>
            </a:endParaRPr>
          </a:p>
        </p:txBody>
      </p:sp>
      <p:sp>
        <p:nvSpPr>
          <p:cNvPr id="3" name="Sottotitolo 2">
            <a:extLst>
              <a:ext uri="{FF2B5EF4-FFF2-40B4-BE49-F238E27FC236}">
                <a16:creationId xmlns:a16="http://schemas.microsoft.com/office/drawing/2014/main" id="{1B4450DB-C0E3-43F8-9551-8F70A314B957}"/>
              </a:ext>
            </a:extLst>
          </p:cNvPr>
          <p:cNvSpPr>
            <a:spLocks noGrp="1"/>
          </p:cNvSpPr>
          <p:nvPr>
            <p:ph type="subTitle" idx="1"/>
          </p:nvPr>
        </p:nvSpPr>
        <p:spPr>
          <a:xfrm>
            <a:off x="1524000" y="3684591"/>
            <a:ext cx="9566093" cy="1038688"/>
          </a:xfrm>
        </p:spPr>
        <p:txBody>
          <a:bodyPr>
            <a:normAutofit/>
          </a:bodyPr>
          <a:lstStyle/>
          <a:p>
            <a:r>
              <a:rPr lang="it-IT" sz="1600" dirty="0"/>
              <a:t>dott. Augusto </a:t>
            </a:r>
            <a:r>
              <a:rPr lang="it-IT" sz="1600" dirty="0" err="1"/>
              <a:t>Liani</a:t>
            </a:r>
            <a:r>
              <a:rPr lang="it-IT" sz="1600" dirty="0"/>
              <a:t>, </a:t>
            </a:r>
            <a:r>
              <a:rPr lang="it-IT" sz="1600" i="1" dirty="0"/>
              <a:t>Referente Non Profit ed Enti Ecclesiastici Unicredit</a:t>
            </a:r>
          </a:p>
          <a:p>
            <a:endParaRPr lang="it-IT" sz="1600" dirty="0"/>
          </a:p>
          <a:p>
            <a:r>
              <a:rPr lang="it-IT" sz="1600" dirty="0"/>
              <a:t>Webinar AGCI | giovedì 1 aprile 2021</a:t>
            </a:r>
          </a:p>
        </p:txBody>
      </p:sp>
    </p:spTree>
    <p:extLst>
      <p:ext uri="{BB962C8B-B14F-4D97-AF65-F5344CB8AC3E}">
        <p14:creationId xmlns:p14="http://schemas.microsoft.com/office/powerpoint/2010/main" val="2250760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7"/>
          </p:nvPr>
        </p:nvSpPr>
        <p:spPr>
          <a:xfrm>
            <a:off x="431371" y="3645024"/>
            <a:ext cx="8256653" cy="250352"/>
          </a:xfrm>
        </p:spPr>
        <p:txBody>
          <a:bodyPr/>
          <a:lstStyle/>
          <a:p>
            <a:r>
              <a:rPr lang="it-IT" sz="1800" dirty="0"/>
              <a:t>-</a:t>
            </a:r>
          </a:p>
          <a:p>
            <a:endParaRPr lang="en-GB" dirty="0"/>
          </a:p>
        </p:txBody>
      </p:sp>
      <p:sp>
        <p:nvSpPr>
          <p:cNvPr id="6" name="Title 5"/>
          <p:cNvSpPr>
            <a:spLocks noGrp="1"/>
          </p:cNvSpPr>
          <p:nvPr>
            <p:ph type="title"/>
          </p:nvPr>
        </p:nvSpPr>
        <p:spPr>
          <a:xfrm>
            <a:off x="720000" y="1636248"/>
            <a:ext cx="8884800" cy="2224800"/>
          </a:xfrm>
        </p:spPr>
        <p:txBody>
          <a:bodyPr/>
          <a:lstStyle/>
          <a:p>
            <a:r>
              <a:rPr lang="it-IT" dirty="0">
                <a:solidFill>
                  <a:schemeClr val="bg1"/>
                </a:solidFill>
              </a:rPr>
              <a:t>Iniziative Social Impact Banking</a:t>
            </a:r>
            <a:endParaRPr lang="en-GB" dirty="0">
              <a:solidFill>
                <a:schemeClr val="bg1"/>
              </a:solidFill>
            </a:endParaRPr>
          </a:p>
        </p:txBody>
      </p:sp>
      <p:pic>
        <p:nvPicPr>
          <p:cNvPr id="8" name="Picture 4" descr="Z:\SIB 2017_2018\0_ SIB\Comunicazione\visual\Impact Financing FEI\Visori Sito\Proposta 3\768x290_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4293095"/>
          </a:xfrm>
          <a:prstGeom prst="rect">
            <a:avLst/>
          </a:prstGeom>
          <a:noFill/>
          <a:extLst>
            <a:ext uri="{909E8E84-426E-40DD-AFC4-6F175D3DCCD1}">
              <a14:hiddenFill xmlns:a14="http://schemas.microsoft.com/office/drawing/2010/main">
                <a:solidFill>
                  <a:srgbClr val="FFFFFF"/>
                </a:solidFill>
              </a14:hiddenFill>
            </a:ext>
          </a:extLst>
        </p:spPr>
      </p:pic>
      <p:sp>
        <p:nvSpPr>
          <p:cNvPr id="9" name="Titolo 2"/>
          <p:cNvSpPr txBox="1">
            <a:spLocks/>
          </p:cNvSpPr>
          <p:nvPr/>
        </p:nvSpPr>
        <p:spPr>
          <a:xfrm>
            <a:off x="1871531" y="1204202"/>
            <a:ext cx="9793088" cy="1268433"/>
          </a:xfrm>
          <a:prstGeom prst="rect">
            <a:avLst/>
          </a:prstGeom>
          <a:noFill/>
          <a:ln w="9525">
            <a:noFill/>
            <a:miter lim="800000"/>
            <a:headEnd/>
            <a:tailEnd/>
          </a:ln>
          <a:effectLst/>
        </p:spPr>
        <p:txBody>
          <a:bodyPr vert="horz" wrap="square" lIns="0" tIns="0" rIns="0" bIns="0" numCol="1" rtlCol="0" anchor="t" anchorCtr="0" compatLnSpc="1">
            <a:prstTxWarp prst="textNoShape">
              <a:avLst/>
            </a:prstTxWarp>
            <a:noAutofit/>
          </a:bodyPr>
          <a:lstStyle>
            <a:lvl1pPr algn="l" rtl="0" eaLnBrk="1" fontAlgn="base" hangingPunct="1">
              <a:lnSpc>
                <a:spcPts val="3200"/>
              </a:lnSpc>
              <a:spcBef>
                <a:spcPct val="0"/>
              </a:spcBef>
              <a:spcAft>
                <a:spcPct val="0"/>
              </a:spcAft>
              <a:defRPr lang="en-GB" sz="3400" b="1" kern="1200" noProof="0" dirty="0">
                <a:solidFill>
                  <a:schemeClr val="tx1"/>
                </a:solidFill>
                <a:latin typeface="+mj-lt"/>
                <a:ea typeface="+mj-ea"/>
                <a:cs typeface="+mj-cs"/>
              </a:defRPr>
            </a:lvl1pPr>
            <a:lvl2pPr algn="ctr" rtl="0" eaLnBrk="1" fontAlgn="base" hangingPunct="1">
              <a:spcBef>
                <a:spcPct val="0"/>
              </a:spcBef>
              <a:spcAft>
                <a:spcPct val="0"/>
              </a:spcAft>
              <a:defRPr sz="3300">
                <a:solidFill>
                  <a:schemeClr val="tx1"/>
                </a:solidFill>
                <a:latin typeface="Arial" charset="0"/>
              </a:defRPr>
            </a:lvl2pPr>
            <a:lvl3pPr algn="ctr" rtl="0" eaLnBrk="1" fontAlgn="base" hangingPunct="1">
              <a:spcBef>
                <a:spcPct val="0"/>
              </a:spcBef>
              <a:spcAft>
                <a:spcPct val="0"/>
              </a:spcAft>
              <a:defRPr sz="3300">
                <a:solidFill>
                  <a:schemeClr val="tx1"/>
                </a:solidFill>
                <a:latin typeface="Arial" charset="0"/>
              </a:defRPr>
            </a:lvl3pPr>
            <a:lvl4pPr algn="ctr" rtl="0" eaLnBrk="1" fontAlgn="base" hangingPunct="1">
              <a:spcBef>
                <a:spcPct val="0"/>
              </a:spcBef>
              <a:spcAft>
                <a:spcPct val="0"/>
              </a:spcAft>
              <a:defRPr sz="3300">
                <a:solidFill>
                  <a:schemeClr val="tx1"/>
                </a:solidFill>
                <a:latin typeface="Arial" charset="0"/>
              </a:defRPr>
            </a:lvl4pPr>
            <a:lvl5pPr algn="ctr" rtl="0" eaLnBrk="1" fontAlgn="base" hangingPunct="1">
              <a:spcBef>
                <a:spcPct val="0"/>
              </a:spcBef>
              <a:spcAft>
                <a:spcPct val="0"/>
              </a:spcAft>
              <a:defRPr sz="3300">
                <a:solidFill>
                  <a:schemeClr val="tx1"/>
                </a:solidFill>
                <a:latin typeface="Arial" charset="0"/>
              </a:defRPr>
            </a:lvl5pPr>
            <a:lvl6pPr marL="342875" algn="ctr" rtl="0" eaLnBrk="1" fontAlgn="base" hangingPunct="1">
              <a:spcBef>
                <a:spcPct val="0"/>
              </a:spcBef>
              <a:spcAft>
                <a:spcPct val="0"/>
              </a:spcAft>
              <a:defRPr sz="3300">
                <a:solidFill>
                  <a:schemeClr val="tx1"/>
                </a:solidFill>
                <a:latin typeface="Arial" charset="0"/>
              </a:defRPr>
            </a:lvl6pPr>
            <a:lvl7pPr marL="685749" algn="ctr" rtl="0" eaLnBrk="1" fontAlgn="base" hangingPunct="1">
              <a:spcBef>
                <a:spcPct val="0"/>
              </a:spcBef>
              <a:spcAft>
                <a:spcPct val="0"/>
              </a:spcAft>
              <a:defRPr sz="3300">
                <a:solidFill>
                  <a:schemeClr val="tx1"/>
                </a:solidFill>
                <a:latin typeface="Arial" charset="0"/>
              </a:defRPr>
            </a:lvl7pPr>
            <a:lvl8pPr marL="1028624" algn="ctr" rtl="0" eaLnBrk="1" fontAlgn="base" hangingPunct="1">
              <a:spcBef>
                <a:spcPct val="0"/>
              </a:spcBef>
              <a:spcAft>
                <a:spcPct val="0"/>
              </a:spcAft>
              <a:defRPr sz="3300">
                <a:solidFill>
                  <a:schemeClr val="tx1"/>
                </a:solidFill>
                <a:latin typeface="Arial" charset="0"/>
              </a:defRPr>
            </a:lvl8pPr>
            <a:lvl9pPr marL="1371498" algn="ctr" rtl="0" eaLnBrk="1" fontAlgn="base" hangingPunct="1">
              <a:spcBef>
                <a:spcPct val="0"/>
              </a:spcBef>
              <a:spcAft>
                <a:spcPct val="0"/>
              </a:spcAft>
              <a:defRPr sz="3300">
                <a:solidFill>
                  <a:schemeClr val="tx1"/>
                </a:solidFill>
                <a:latin typeface="Arial" charset="0"/>
              </a:defRPr>
            </a:lvl9pPr>
          </a:lstStyle>
          <a:p>
            <a:endParaRPr lang="it-IT" sz="2400" i="1" dirty="0">
              <a:solidFill>
                <a:schemeClr val="bg1"/>
              </a:solidFill>
            </a:endParaRPr>
          </a:p>
          <a:p>
            <a:r>
              <a:rPr lang="it-IT" sz="4000" i="1" dirty="0">
                <a:solidFill>
                  <a:schemeClr val="bg1"/>
                </a:solidFill>
              </a:rPr>
              <a:t>SOCIAL IMPACT BANKING 2021</a:t>
            </a:r>
          </a:p>
        </p:txBody>
      </p:sp>
      <p:sp>
        <p:nvSpPr>
          <p:cNvPr id="7" name="Text Placeholder 2">
            <a:extLst>
              <a:ext uri="{FF2B5EF4-FFF2-40B4-BE49-F238E27FC236}">
                <a16:creationId xmlns:a16="http://schemas.microsoft.com/office/drawing/2014/main" id="{15B6145B-2928-4EED-A403-F34AB0C3187C}"/>
              </a:ext>
            </a:extLst>
          </p:cNvPr>
          <p:cNvSpPr txBox="1">
            <a:spLocks/>
          </p:cNvSpPr>
          <p:nvPr/>
        </p:nvSpPr>
        <p:spPr>
          <a:xfrm>
            <a:off x="623392" y="5229200"/>
            <a:ext cx="6720000" cy="208800"/>
          </a:xfrm>
          <a:prstGeom prst="rect">
            <a:avLst/>
          </a:prstGeom>
        </p:spPr>
        <p:txBody>
          <a:bodyPr vert="horz" lIns="0" tIns="0" rIns="0" bIns="0" rtlCol="0" anchor="b">
            <a:noAutofit/>
          </a:bodyPr>
          <a:lstStyle>
            <a:lvl1pPr marL="0" marR="0" indent="0" algn="l" defTabSz="342875" rtl="0" eaLnBrk="1" fontAlgn="auto" latinLnBrk="0" hangingPunct="1">
              <a:lnSpc>
                <a:spcPct val="100000"/>
              </a:lnSpc>
              <a:spcBef>
                <a:spcPts val="0"/>
              </a:spcBef>
              <a:spcAft>
                <a:spcPts val="0"/>
              </a:spcAft>
              <a:buClr>
                <a:srgbClr val="E1061C"/>
              </a:buClr>
              <a:buSzTx/>
              <a:buFont typeface="Arial"/>
              <a:buNone/>
              <a:tabLst/>
              <a:defRPr sz="1000" b="1" kern="1200" baseline="0">
                <a:solidFill>
                  <a:schemeClr val="tx1"/>
                </a:solidFill>
                <a:latin typeface="+mn-lt"/>
                <a:ea typeface="+mn-ea"/>
                <a:cs typeface="Arial" panose="020B0604020202020204" pitchFamily="34" charset="0"/>
              </a:defRPr>
            </a:lvl1pPr>
            <a:lvl2pPr marL="626384" marR="0" indent="-169196" algn="l" defTabSz="342875" rtl="0" eaLnBrk="1" fontAlgn="auto" latinLnBrk="0" hangingPunct="1">
              <a:lnSpc>
                <a:spcPct val="100000"/>
              </a:lnSpc>
              <a:spcBef>
                <a:spcPct val="20000"/>
              </a:spcBef>
              <a:spcAft>
                <a:spcPts val="0"/>
              </a:spcAft>
              <a:buClr>
                <a:srgbClr val="E1061C"/>
              </a:buClr>
              <a:buSzTx/>
              <a:buFont typeface="Arial"/>
              <a:buChar char="•"/>
              <a:tabLst/>
              <a:defRPr sz="1600" kern="1200" baseline="0">
                <a:solidFill>
                  <a:schemeClr val="tx1"/>
                </a:solidFill>
                <a:latin typeface="+mn-lt"/>
                <a:ea typeface="+mn-ea"/>
                <a:cs typeface="Arial" panose="020B0604020202020204" pitchFamily="34" charset="0"/>
              </a:defRPr>
            </a:lvl2pPr>
            <a:lvl3pPr marL="1079973" marR="0" indent="-165596" algn="l" defTabSz="342875" rtl="0" eaLnBrk="1" fontAlgn="auto" latinLnBrk="0" hangingPunct="1">
              <a:lnSpc>
                <a:spcPct val="100000"/>
              </a:lnSpc>
              <a:spcBef>
                <a:spcPct val="20000"/>
              </a:spcBef>
              <a:spcAft>
                <a:spcPts val="0"/>
              </a:spcAft>
              <a:buClr>
                <a:srgbClr val="E1061C"/>
              </a:buClr>
              <a:buSzTx/>
              <a:buFont typeface="Arial"/>
              <a:buChar char="•"/>
              <a:tabLst/>
              <a:defRPr sz="1600" kern="1200" baseline="0">
                <a:solidFill>
                  <a:schemeClr val="tx1"/>
                </a:solidFill>
                <a:latin typeface="+mn-lt"/>
                <a:ea typeface="+mn-ea"/>
                <a:cs typeface="Arial" panose="020B0604020202020204" pitchFamily="34" charset="0"/>
              </a:defRPr>
            </a:lvl3pPr>
            <a:lvl4pPr marL="1522762" marR="0" indent="-151196" algn="l" defTabSz="342875" rtl="0" eaLnBrk="1" fontAlgn="auto" latinLnBrk="0" hangingPunct="1">
              <a:lnSpc>
                <a:spcPct val="100000"/>
              </a:lnSpc>
              <a:spcBef>
                <a:spcPct val="20000"/>
              </a:spcBef>
              <a:spcAft>
                <a:spcPts val="0"/>
              </a:spcAft>
              <a:buClr>
                <a:srgbClr val="E1061C"/>
              </a:buClr>
              <a:buSzTx/>
              <a:buFont typeface="Arial"/>
              <a:buChar char="•"/>
              <a:tabLst/>
              <a:defRPr sz="1600" kern="1200" baseline="0">
                <a:solidFill>
                  <a:schemeClr val="tx1"/>
                </a:solidFill>
                <a:latin typeface="+mn-lt"/>
                <a:ea typeface="+mn-ea"/>
                <a:cs typeface="Arial" panose="020B0604020202020204" pitchFamily="34" charset="0"/>
              </a:defRPr>
            </a:lvl4pPr>
            <a:lvl5pPr marL="1972751" marR="0" indent="-143996" algn="l" defTabSz="342875" rtl="0" eaLnBrk="1" fontAlgn="auto" latinLnBrk="0" hangingPunct="1">
              <a:lnSpc>
                <a:spcPct val="100000"/>
              </a:lnSpc>
              <a:spcBef>
                <a:spcPct val="20000"/>
              </a:spcBef>
              <a:spcAft>
                <a:spcPts val="0"/>
              </a:spcAft>
              <a:buClr>
                <a:srgbClr val="E1061C"/>
              </a:buClr>
              <a:buSzTx/>
              <a:buFont typeface="Arial"/>
              <a:buChar char="•"/>
              <a:tabLst/>
              <a:defRPr sz="1600" kern="1200" baseline="0">
                <a:solidFill>
                  <a:schemeClr val="tx1"/>
                </a:solidFill>
                <a:latin typeface="+mn-lt"/>
                <a:ea typeface="+mn-ea"/>
                <a:cs typeface="Arial" panose="020B0604020202020204" pitchFamily="34" charset="0"/>
              </a:defRPr>
            </a:lvl5pPr>
            <a:lvl6pPr marL="1885809" indent="-171438" algn="l" defTabSz="685749"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684" indent="-171438" algn="l" defTabSz="685749"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558" indent="-171438" algn="l" defTabSz="685749"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433" indent="-171438" algn="l" defTabSz="685749"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en-GB" sz="1800" dirty="0"/>
              <a:t>Augusto Liani</a:t>
            </a:r>
          </a:p>
          <a:p>
            <a:r>
              <a:rPr lang="en-GB" sz="1800" b="0" dirty="0" err="1"/>
              <a:t>Referente</a:t>
            </a:r>
            <a:r>
              <a:rPr lang="en-GB" sz="1800" b="0" dirty="0"/>
              <a:t> Non profit ed </a:t>
            </a:r>
            <a:r>
              <a:rPr lang="en-GB" sz="1800" b="0" dirty="0" err="1"/>
              <a:t>Enti</a:t>
            </a:r>
            <a:r>
              <a:rPr lang="en-GB" sz="1800" b="0" dirty="0"/>
              <a:t> </a:t>
            </a:r>
            <a:r>
              <a:rPr lang="en-GB" sz="1800" b="0" dirty="0" err="1"/>
              <a:t>Ecclesiatici</a:t>
            </a:r>
            <a:endParaRPr lang="en-GB" sz="1800" b="0" dirty="0"/>
          </a:p>
        </p:txBody>
      </p:sp>
    </p:spTree>
    <p:extLst>
      <p:ext uri="{BB962C8B-B14F-4D97-AF65-F5344CB8AC3E}">
        <p14:creationId xmlns:p14="http://schemas.microsoft.com/office/powerpoint/2010/main" val="1210465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1"/>
          </p:nvPr>
        </p:nvSpPr>
        <p:spPr/>
        <p:txBody>
          <a:bodyPr/>
          <a:lstStyle/>
          <a:p>
            <a:fld id="{9DEDD76A-7D96-6F4D-9EDC-9FC108E5A9F9}" type="slidenum">
              <a:rPr lang="en-US" noProof="0" smtClean="0"/>
              <a:pPr/>
              <a:t>19</a:t>
            </a:fld>
            <a:endParaRPr lang="en-US" noProof="0" dirty="0"/>
          </a:p>
        </p:txBody>
      </p:sp>
      <p:sp>
        <p:nvSpPr>
          <p:cNvPr id="5" name="Titolo 4"/>
          <p:cNvSpPr>
            <a:spLocks noGrp="1"/>
          </p:cNvSpPr>
          <p:nvPr>
            <p:ph type="title"/>
          </p:nvPr>
        </p:nvSpPr>
        <p:spPr/>
        <p:txBody>
          <a:bodyPr/>
          <a:lstStyle/>
          <a:p>
            <a:r>
              <a:rPr lang="it-IT" dirty="0">
                <a:latin typeface="UniCredit" panose="02000506040000020004" pitchFamily="2" charset="0"/>
              </a:rPr>
              <a:t>Social Impact Banking</a:t>
            </a:r>
          </a:p>
        </p:txBody>
      </p:sp>
      <p:sp>
        <p:nvSpPr>
          <p:cNvPr id="10" name="TextBox 2">
            <a:extLst>
              <a:ext uri="{FF2B5EF4-FFF2-40B4-BE49-F238E27FC236}">
                <a16:creationId xmlns:a16="http://schemas.microsoft.com/office/drawing/2014/main" id="{394F2969-B6A6-449B-9B3E-DE4F5763F6A5}"/>
              </a:ext>
            </a:extLst>
          </p:cNvPr>
          <p:cNvSpPr txBox="1">
            <a:spLocks noChangeArrowheads="1"/>
          </p:cNvSpPr>
          <p:nvPr/>
        </p:nvSpPr>
        <p:spPr bwMode="auto">
          <a:xfrm>
            <a:off x="270934" y="1340769"/>
            <a:ext cx="11586633" cy="1015663"/>
          </a:xfrm>
          <a:prstGeom prst="rect">
            <a:avLst/>
          </a:prstGeom>
          <a:solidFill>
            <a:schemeClr val="accent2">
              <a:lumMod val="75000"/>
            </a:schemeClr>
          </a:solidFill>
          <a:ln w="9525">
            <a:solidFill>
              <a:schemeClr val="tx1"/>
            </a:solidFill>
            <a:miter lim="800000"/>
            <a:headEnd/>
            <a:tailEnd/>
          </a:ln>
          <a:effectLst/>
          <a:scene3d>
            <a:camera prst="obliqueTopLeft"/>
            <a:lightRig rig="threePt" dir="t"/>
          </a:scene3d>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eaLnBrk="0" latinLnBrk="0" hangingPunct="0">
              <a:lnSpc>
                <a:spcPct val="100000"/>
              </a:lnSpc>
              <a:spcBef>
                <a:spcPct val="0"/>
              </a:spcBef>
              <a:buClrTx/>
              <a:buSzTx/>
              <a:buFontTx/>
              <a:buNone/>
              <a:tabLst/>
              <a:defRPr/>
            </a:pPr>
            <a:r>
              <a:rPr lang="it-IT" altLang="en-US" sz="2000" b="1" dirty="0">
                <a:solidFill>
                  <a:schemeClr val="lt1"/>
                </a:solidFill>
                <a:latin typeface="+mn-lt"/>
                <a:cs typeface="+mn-cs"/>
              </a:rPr>
              <a:t>L’impatto sociale </a:t>
            </a:r>
            <a:r>
              <a:rPr lang="it-IT" altLang="en-US" sz="2000" dirty="0">
                <a:solidFill>
                  <a:schemeClr val="lt1"/>
                </a:solidFill>
                <a:latin typeface="+mn-lt"/>
                <a:cs typeface="+mn-cs"/>
              </a:rPr>
              <a:t>è dato dalla differenza tra i cambiamenti nella società, generati nel lungo termine dalle attività di un’organizzazione, e ciò che sarebbe successo indipendentemente dal suo intervento. </a:t>
            </a:r>
          </a:p>
          <a:p>
            <a:pPr marL="0" marR="0" lvl="0" indent="0" algn="ctr" defTabSz="914400" eaLnBrk="0" latinLnBrk="0" hangingPunct="0">
              <a:lnSpc>
                <a:spcPct val="100000"/>
              </a:lnSpc>
              <a:spcBef>
                <a:spcPct val="0"/>
              </a:spcBef>
              <a:buClrTx/>
              <a:buSzTx/>
              <a:buFontTx/>
              <a:buNone/>
              <a:tabLst/>
              <a:defRPr/>
            </a:pPr>
            <a:r>
              <a:rPr lang="it-IT" altLang="en-US" sz="2000" b="1" dirty="0">
                <a:solidFill>
                  <a:schemeClr val="lt1"/>
                </a:solidFill>
                <a:latin typeface="+mn-lt"/>
                <a:cs typeface="+mn-cs"/>
              </a:rPr>
              <a:t>I progetti ad impatto sociale, </a:t>
            </a:r>
            <a:r>
              <a:rPr lang="it-IT" altLang="en-US" sz="2000" dirty="0">
                <a:solidFill>
                  <a:schemeClr val="lt1"/>
                </a:solidFill>
                <a:latin typeface="+mn-lt"/>
                <a:cs typeface="+mn-cs"/>
              </a:rPr>
              <a:t>devono essere</a:t>
            </a:r>
            <a:r>
              <a:rPr lang="it-IT" altLang="en-US" sz="2000" b="1" dirty="0">
                <a:solidFill>
                  <a:schemeClr val="lt1"/>
                </a:solidFill>
                <a:latin typeface="+mn-lt"/>
                <a:cs typeface="+mn-cs"/>
              </a:rPr>
              <a:t> sostenibili </a:t>
            </a:r>
            <a:r>
              <a:rPr lang="it-IT" altLang="en-US" sz="2000" dirty="0">
                <a:solidFill>
                  <a:schemeClr val="lt1"/>
                </a:solidFill>
                <a:latin typeface="+mn-lt"/>
                <a:cs typeface="+mn-cs"/>
              </a:rPr>
              <a:t>a livello</a:t>
            </a:r>
            <a:r>
              <a:rPr lang="it-IT" altLang="en-US" sz="2000" b="1" dirty="0">
                <a:solidFill>
                  <a:schemeClr val="lt1"/>
                </a:solidFill>
                <a:latin typeface="+mn-lt"/>
                <a:cs typeface="+mn-cs"/>
              </a:rPr>
              <a:t>:</a:t>
            </a:r>
          </a:p>
        </p:txBody>
      </p:sp>
      <p:sp>
        <p:nvSpPr>
          <p:cNvPr id="11" name="Flowchart: Connector 10">
            <a:extLst>
              <a:ext uri="{FF2B5EF4-FFF2-40B4-BE49-F238E27FC236}">
                <a16:creationId xmlns:a16="http://schemas.microsoft.com/office/drawing/2014/main" id="{7BB66075-9E68-4FA5-9E7C-8B7A05E69952}"/>
              </a:ext>
            </a:extLst>
          </p:cNvPr>
          <p:cNvSpPr/>
          <p:nvPr/>
        </p:nvSpPr>
        <p:spPr>
          <a:xfrm>
            <a:off x="5975351" y="2852739"/>
            <a:ext cx="3263900" cy="2033587"/>
          </a:xfrm>
          <a:prstGeom prst="flowChartConnector">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10800000" scaled="1"/>
            <a:tileRect/>
          </a:gra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Flowchart: Connector 11">
            <a:extLst>
              <a:ext uri="{FF2B5EF4-FFF2-40B4-BE49-F238E27FC236}">
                <a16:creationId xmlns:a16="http://schemas.microsoft.com/office/drawing/2014/main" id="{F0B7881D-FCA4-412D-BFD3-895DB6CE0CE6}"/>
              </a:ext>
            </a:extLst>
          </p:cNvPr>
          <p:cNvSpPr/>
          <p:nvPr/>
        </p:nvSpPr>
        <p:spPr>
          <a:xfrm>
            <a:off x="3024718" y="2852739"/>
            <a:ext cx="3263900" cy="2033587"/>
          </a:xfrm>
          <a:prstGeom prst="flowChartConnector">
            <a:avLst/>
          </a:prstGeom>
          <a:solidFill>
            <a:srgbClr val="92D050"/>
          </a:solidFill>
          <a:ln>
            <a:solidFill>
              <a:schemeClr val="accent5">
                <a:lumMod val="75000"/>
              </a:schemeClr>
            </a:solid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Flowchart: Connector 12">
            <a:extLst>
              <a:ext uri="{FF2B5EF4-FFF2-40B4-BE49-F238E27FC236}">
                <a16:creationId xmlns:a16="http://schemas.microsoft.com/office/drawing/2014/main" id="{0D0B06B6-357B-44B3-A587-20BE456D4269}"/>
              </a:ext>
            </a:extLst>
          </p:cNvPr>
          <p:cNvSpPr/>
          <p:nvPr/>
        </p:nvSpPr>
        <p:spPr>
          <a:xfrm>
            <a:off x="4607985" y="3821113"/>
            <a:ext cx="3263900" cy="2032000"/>
          </a:xfrm>
          <a:prstGeom prst="flowChartConnector">
            <a:avLst/>
          </a:prstGeom>
          <a:solidFill>
            <a:srgbClr val="FFCC99"/>
          </a:solidFill>
          <a:ln>
            <a:solidFill>
              <a:srgbClr val="FCAC70"/>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CasellaDiTesto 1">
            <a:extLst>
              <a:ext uri="{FF2B5EF4-FFF2-40B4-BE49-F238E27FC236}">
                <a16:creationId xmlns:a16="http://schemas.microsoft.com/office/drawing/2014/main" id="{658087A4-05E6-4C65-8E27-A74BA060D37C}"/>
              </a:ext>
            </a:extLst>
          </p:cNvPr>
          <p:cNvSpPr txBox="1">
            <a:spLocks noChangeArrowheads="1"/>
          </p:cNvSpPr>
          <p:nvPr/>
        </p:nvSpPr>
        <p:spPr bwMode="auto">
          <a:xfrm>
            <a:off x="5278967" y="4598988"/>
            <a:ext cx="19219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hangingPunct="0"/>
            <a:r>
              <a:rPr lang="it-IT" altLang="en-US" sz="2000" b="1" dirty="0">
                <a:solidFill>
                  <a:srgbClr val="FF0000"/>
                </a:solidFill>
                <a:latin typeface="+mn-lt"/>
                <a:cs typeface="+mn-cs"/>
              </a:rPr>
              <a:t>Economico</a:t>
            </a:r>
          </a:p>
        </p:txBody>
      </p:sp>
      <p:sp>
        <p:nvSpPr>
          <p:cNvPr id="15" name="CasellaDiTesto 10">
            <a:extLst>
              <a:ext uri="{FF2B5EF4-FFF2-40B4-BE49-F238E27FC236}">
                <a16:creationId xmlns:a16="http://schemas.microsoft.com/office/drawing/2014/main" id="{1A297F7C-99CF-4906-B028-9157B889837B}"/>
              </a:ext>
            </a:extLst>
          </p:cNvPr>
          <p:cNvSpPr txBox="1">
            <a:spLocks noChangeArrowheads="1"/>
          </p:cNvSpPr>
          <p:nvPr/>
        </p:nvSpPr>
        <p:spPr bwMode="auto">
          <a:xfrm>
            <a:off x="6815668" y="3448050"/>
            <a:ext cx="19198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hangingPunct="0"/>
            <a:r>
              <a:rPr lang="it-IT" altLang="en-US" sz="2000" b="1" dirty="0">
                <a:solidFill>
                  <a:schemeClr val="accent4">
                    <a:lumMod val="75000"/>
                  </a:schemeClr>
                </a:solidFill>
                <a:latin typeface="+mn-lt"/>
                <a:cs typeface="+mn-cs"/>
              </a:rPr>
              <a:t>Sociale</a:t>
            </a:r>
          </a:p>
        </p:txBody>
      </p:sp>
      <p:sp>
        <p:nvSpPr>
          <p:cNvPr id="16" name="CasellaDiTesto 11">
            <a:extLst>
              <a:ext uri="{FF2B5EF4-FFF2-40B4-BE49-F238E27FC236}">
                <a16:creationId xmlns:a16="http://schemas.microsoft.com/office/drawing/2014/main" id="{11F8B821-61C8-4F3F-B5F2-66390A86B578}"/>
              </a:ext>
            </a:extLst>
          </p:cNvPr>
          <p:cNvSpPr txBox="1">
            <a:spLocks noChangeArrowheads="1"/>
          </p:cNvSpPr>
          <p:nvPr/>
        </p:nvSpPr>
        <p:spPr bwMode="auto">
          <a:xfrm>
            <a:off x="3551768" y="3448050"/>
            <a:ext cx="19198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it-IT" altLang="en-US" sz="2000" b="1" dirty="0">
                <a:solidFill>
                  <a:schemeClr val="lt1"/>
                </a:solidFill>
                <a:latin typeface="+mn-lt"/>
                <a:cs typeface="+mn-cs"/>
              </a:rPr>
              <a:t>Ambientale</a:t>
            </a:r>
          </a:p>
        </p:txBody>
      </p:sp>
      <p:sp>
        <p:nvSpPr>
          <p:cNvPr id="17" name="Triangolo isoscele 3">
            <a:extLst>
              <a:ext uri="{FF2B5EF4-FFF2-40B4-BE49-F238E27FC236}">
                <a16:creationId xmlns:a16="http://schemas.microsoft.com/office/drawing/2014/main" id="{653B2B1A-B3F4-42DA-8A53-19E6E6AED5FC}"/>
              </a:ext>
            </a:extLst>
          </p:cNvPr>
          <p:cNvSpPr/>
          <p:nvPr/>
        </p:nvSpPr>
        <p:spPr>
          <a:xfrm>
            <a:off x="1391478" y="5876926"/>
            <a:ext cx="9793087" cy="648419"/>
          </a:xfrm>
          <a:prstGeom prst="triangle">
            <a:avLst/>
          </a:prstGeom>
          <a:solidFill>
            <a:schemeClr val="tx2">
              <a:lumMod val="75000"/>
            </a:schemeClr>
          </a:solidFill>
          <a:ln>
            <a:solidFill>
              <a:schemeClr val="tx1">
                <a:lumMod val="75000"/>
                <a:lumOff val="25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sz="2400" b="1" i="0" u="none" strike="noStrike" kern="1200" cap="none" spc="0" normalizeH="0" baseline="0" noProof="0" dirty="0">
                <a:ln>
                  <a:noFill/>
                </a:ln>
                <a:solidFill>
                  <a:prstClr val="white"/>
                </a:solidFill>
                <a:effectLst/>
                <a:uLnTx/>
                <a:uFillTx/>
                <a:latin typeface="Calibri"/>
                <a:ea typeface="+mn-ea"/>
                <a:cs typeface="+mn-cs"/>
              </a:rPr>
              <a:t>Sostenibili</a:t>
            </a:r>
          </a:p>
        </p:txBody>
      </p:sp>
    </p:spTree>
    <p:extLst>
      <p:ext uri="{BB962C8B-B14F-4D97-AF65-F5344CB8AC3E}">
        <p14:creationId xmlns:p14="http://schemas.microsoft.com/office/powerpoint/2010/main" val="1484406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561171-95C1-48C3-B20E-96FA8A447733}"/>
              </a:ext>
            </a:extLst>
          </p:cNvPr>
          <p:cNvSpPr>
            <a:spLocks noGrp="1"/>
          </p:cNvSpPr>
          <p:nvPr>
            <p:ph type="title"/>
          </p:nvPr>
        </p:nvSpPr>
        <p:spPr/>
        <p:txBody>
          <a:bodyPr/>
          <a:lstStyle/>
          <a:p>
            <a:r>
              <a:rPr lang="it-IT" b="1" dirty="0"/>
              <a:t>Agenda</a:t>
            </a:r>
          </a:p>
        </p:txBody>
      </p:sp>
      <p:sp>
        <p:nvSpPr>
          <p:cNvPr id="3" name="Segnaposto contenuto 2">
            <a:extLst>
              <a:ext uri="{FF2B5EF4-FFF2-40B4-BE49-F238E27FC236}">
                <a16:creationId xmlns:a16="http://schemas.microsoft.com/office/drawing/2014/main" id="{5909C94B-D88E-488E-B199-1C874F6D4D6D}"/>
              </a:ext>
            </a:extLst>
          </p:cNvPr>
          <p:cNvSpPr>
            <a:spLocks noGrp="1"/>
          </p:cNvSpPr>
          <p:nvPr>
            <p:ph idx="1"/>
          </p:nvPr>
        </p:nvSpPr>
        <p:spPr>
          <a:xfrm>
            <a:off x="2303016" y="1140069"/>
            <a:ext cx="9229078" cy="5209297"/>
          </a:xfrm>
        </p:spPr>
        <p:txBody>
          <a:bodyPr>
            <a:normAutofit fontScale="92500" lnSpcReduction="20000"/>
          </a:bodyPr>
          <a:lstStyle/>
          <a:p>
            <a:pPr marL="0" indent="0">
              <a:lnSpc>
                <a:spcPct val="110000"/>
              </a:lnSpc>
              <a:buNone/>
            </a:pPr>
            <a:r>
              <a:rPr lang="it-IT" sz="1400" b="1" dirty="0"/>
              <a:t>Apertura lavori e introduzione </a:t>
            </a:r>
          </a:p>
          <a:p>
            <a:pPr marL="0" indent="0">
              <a:lnSpc>
                <a:spcPct val="110000"/>
              </a:lnSpc>
              <a:buNone/>
            </a:pPr>
            <a:r>
              <a:rPr lang="it-IT" sz="1400" dirty="0"/>
              <a:t>Giovanni Schiavone, </a:t>
            </a:r>
            <a:r>
              <a:rPr lang="it-IT" sz="1400" i="1" dirty="0"/>
              <a:t>Presidente Nazionale AGCI</a:t>
            </a:r>
          </a:p>
          <a:p>
            <a:pPr marL="0" indent="0">
              <a:lnSpc>
                <a:spcPct val="110000"/>
              </a:lnSpc>
              <a:buNone/>
            </a:pPr>
            <a:endParaRPr lang="it-IT" sz="1400" dirty="0"/>
          </a:p>
          <a:p>
            <a:pPr marL="0" indent="0">
              <a:lnSpc>
                <a:spcPct val="110000"/>
              </a:lnSpc>
              <a:buNone/>
            </a:pPr>
            <a:r>
              <a:rPr lang="it-IT" sz="1400" b="1" dirty="0"/>
              <a:t>La responsabilità sociale di impresa ed il bilancio sociale</a:t>
            </a:r>
          </a:p>
          <a:p>
            <a:pPr marL="0" indent="0">
              <a:lnSpc>
                <a:spcPct val="110000"/>
              </a:lnSpc>
              <a:buNone/>
            </a:pPr>
            <a:r>
              <a:rPr lang="it-IT" sz="1400" dirty="0"/>
              <a:t>Massimiliano Blasi</a:t>
            </a:r>
            <a:r>
              <a:rPr lang="it-IT" sz="1400" i="1" dirty="0"/>
              <a:t>, Dottore Commercialista e Componente della Commissione Terzo Settore e non profit ODCEC ROMA</a:t>
            </a:r>
          </a:p>
          <a:p>
            <a:pPr marL="0" indent="0">
              <a:lnSpc>
                <a:spcPct val="110000"/>
              </a:lnSpc>
              <a:buNone/>
            </a:pPr>
            <a:endParaRPr lang="it-IT" sz="1400" i="1" dirty="0"/>
          </a:p>
          <a:p>
            <a:pPr marL="0" indent="0">
              <a:lnSpc>
                <a:spcPct val="110000"/>
              </a:lnSpc>
              <a:buNone/>
            </a:pPr>
            <a:r>
              <a:rPr lang="it-IT" sz="1400" b="1" dirty="0"/>
              <a:t>Social Impact Banking 2021</a:t>
            </a:r>
          </a:p>
          <a:p>
            <a:pPr marL="0" indent="0">
              <a:lnSpc>
                <a:spcPct val="110000"/>
              </a:lnSpc>
              <a:buNone/>
            </a:pPr>
            <a:r>
              <a:rPr lang="it-IT" sz="1400" dirty="0"/>
              <a:t>Dott. Augusto </a:t>
            </a:r>
            <a:r>
              <a:rPr lang="it-IT" sz="1400" dirty="0" err="1"/>
              <a:t>Liani</a:t>
            </a:r>
            <a:r>
              <a:rPr lang="it-IT" sz="1400" dirty="0"/>
              <a:t>, </a:t>
            </a:r>
            <a:r>
              <a:rPr lang="it-IT" sz="1400" i="1" dirty="0"/>
              <a:t>Referente Non Profit ed Enti Ecclesiastici Unicredit</a:t>
            </a:r>
          </a:p>
          <a:p>
            <a:pPr marL="0" indent="0">
              <a:lnSpc>
                <a:spcPct val="110000"/>
              </a:lnSpc>
              <a:buNone/>
            </a:pPr>
            <a:endParaRPr lang="it-IT" sz="1400" i="1" dirty="0"/>
          </a:p>
          <a:p>
            <a:pPr marL="0" indent="0">
              <a:lnSpc>
                <a:spcPct val="110000"/>
              </a:lnSpc>
              <a:buNone/>
            </a:pPr>
            <a:r>
              <a:rPr lang="it-IT" sz="1400" b="1" dirty="0"/>
              <a:t>La compilazione del tool AGCI del bilancio sociale I° parte</a:t>
            </a:r>
          </a:p>
          <a:p>
            <a:pPr marL="0" indent="0">
              <a:lnSpc>
                <a:spcPct val="110000"/>
              </a:lnSpc>
              <a:buNone/>
            </a:pPr>
            <a:r>
              <a:rPr lang="it-IT" sz="1400" dirty="0"/>
              <a:t>Michela Guicciardi, </a:t>
            </a:r>
            <a:r>
              <a:rPr lang="it-IT" sz="1400" i="1" dirty="0"/>
              <a:t>Dottore Commercialista e responsabile consulenza filantropica di Family Strategy Srl</a:t>
            </a:r>
          </a:p>
          <a:p>
            <a:pPr marL="0" indent="0">
              <a:lnSpc>
                <a:spcPct val="110000"/>
              </a:lnSpc>
              <a:buNone/>
            </a:pPr>
            <a:endParaRPr lang="it-IT" sz="1400" b="1" dirty="0"/>
          </a:p>
          <a:p>
            <a:pPr marL="0" indent="0">
              <a:lnSpc>
                <a:spcPct val="110000"/>
              </a:lnSpc>
              <a:buNone/>
            </a:pPr>
            <a:r>
              <a:rPr lang="it-IT" sz="1400" b="1" dirty="0"/>
              <a:t>La compilazione del tool AGCI del bilancio sociale  II° parte – esempi pratici</a:t>
            </a:r>
          </a:p>
          <a:p>
            <a:pPr marL="0" indent="0">
              <a:lnSpc>
                <a:spcPct val="110000"/>
              </a:lnSpc>
              <a:buNone/>
            </a:pPr>
            <a:r>
              <a:rPr lang="it-IT" sz="1400" dirty="0"/>
              <a:t>Daniele Narduzzi, </a:t>
            </a:r>
            <a:r>
              <a:rPr lang="it-IT" sz="1400" i="1" dirty="0"/>
              <a:t>Fondatore di BeHonest Srl</a:t>
            </a:r>
            <a:br>
              <a:rPr lang="it-IT" sz="1400" dirty="0"/>
            </a:br>
            <a:br>
              <a:rPr lang="it-IT" sz="1400" dirty="0"/>
            </a:br>
            <a:r>
              <a:rPr lang="it-IT" sz="1400" b="1" dirty="0"/>
              <a:t>Q&amp;A</a:t>
            </a:r>
            <a:br>
              <a:rPr lang="it-IT" sz="1400" dirty="0"/>
            </a:br>
            <a:br>
              <a:rPr lang="it-IT" sz="1400" dirty="0"/>
            </a:br>
            <a:r>
              <a:rPr lang="it-IT" sz="1400" b="1" dirty="0"/>
              <a:t>Chiusura Lavori </a:t>
            </a:r>
          </a:p>
          <a:p>
            <a:pPr marL="0" indent="0">
              <a:lnSpc>
                <a:spcPct val="110000"/>
              </a:lnSpc>
              <a:buNone/>
            </a:pPr>
            <a:endParaRPr lang="it-IT" sz="1400" dirty="0"/>
          </a:p>
        </p:txBody>
      </p:sp>
      <p:sp>
        <p:nvSpPr>
          <p:cNvPr id="4" name="CasellaDiTesto 3">
            <a:extLst>
              <a:ext uri="{FF2B5EF4-FFF2-40B4-BE49-F238E27FC236}">
                <a16:creationId xmlns:a16="http://schemas.microsoft.com/office/drawing/2014/main" id="{3CD22A45-84E0-4A84-9460-0214A9D08BAA}"/>
              </a:ext>
            </a:extLst>
          </p:cNvPr>
          <p:cNvSpPr txBox="1"/>
          <p:nvPr/>
        </p:nvSpPr>
        <p:spPr>
          <a:xfrm>
            <a:off x="110232" y="1140069"/>
            <a:ext cx="2192784" cy="276999"/>
          </a:xfrm>
          <a:prstGeom prst="rect">
            <a:avLst/>
          </a:prstGeom>
          <a:noFill/>
        </p:spPr>
        <p:txBody>
          <a:bodyPr wrap="square" rtlCol="0">
            <a:spAutoFit/>
          </a:bodyPr>
          <a:lstStyle/>
          <a:p>
            <a:pPr algn="r"/>
            <a:r>
              <a:rPr lang="it-IT" sz="1200" b="1" dirty="0"/>
              <a:t>15.00 – 15.15</a:t>
            </a:r>
          </a:p>
        </p:txBody>
      </p:sp>
      <p:sp>
        <p:nvSpPr>
          <p:cNvPr id="5" name="CasellaDiTesto 4">
            <a:extLst>
              <a:ext uri="{FF2B5EF4-FFF2-40B4-BE49-F238E27FC236}">
                <a16:creationId xmlns:a16="http://schemas.microsoft.com/office/drawing/2014/main" id="{6712DFC5-84C0-4B75-A359-D91D8B0D2674}"/>
              </a:ext>
            </a:extLst>
          </p:cNvPr>
          <p:cNvSpPr txBox="1"/>
          <p:nvPr/>
        </p:nvSpPr>
        <p:spPr>
          <a:xfrm>
            <a:off x="110232" y="2055440"/>
            <a:ext cx="2192784" cy="276999"/>
          </a:xfrm>
          <a:prstGeom prst="rect">
            <a:avLst/>
          </a:prstGeom>
          <a:noFill/>
        </p:spPr>
        <p:txBody>
          <a:bodyPr wrap="square" rtlCol="0">
            <a:spAutoFit/>
          </a:bodyPr>
          <a:lstStyle/>
          <a:p>
            <a:pPr algn="r"/>
            <a:r>
              <a:rPr lang="it-IT" sz="1200" b="1" dirty="0"/>
              <a:t>15.15 – 15.30</a:t>
            </a:r>
          </a:p>
        </p:txBody>
      </p:sp>
      <p:sp>
        <p:nvSpPr>
          <p:cNvPr id="6" name="CasellaDiTesto 5">
            <a:extLst>
              <a:ext uri="{FF2B5EF4-FFF2-40B4-BE49-F238E27FC236}">
                <a16:creationId xmlns:a16="http://schemas.microsoft.com/office/drawing/2014/main" id="{1C542466-8BE0-4ED2-B277-93002FC7AC3D}"/>
              </a:ext>
            </a:extLst>
          </p:cNvPr>
          <p:cNvSpPr txBox="1"/>
          <p:nvPr/>
        </p:nvSpPr>
        <p:spPr>
          <a:xfrm>
            <a:off x="110232" y="3885084"/>
            <a:ext cx="2192784" cy="276999"/>
          </a:xfrm>
          <a:prstGeom prst="rect">
            <a:avLst/>
          </a:prstGeom>
          <a:noFill/>
        </p:spPr>
        <p:txBody>
          <a:bodyPr wrap="square" rtlCol="0">
            <a:spAutoFit/>
          </a:bodyPr>
          <a:lstStyle/>
          <a:p>
            <a:pPr algn="r"/>
            <a:r>
              <a:rPr lang="it-IT" sz="1200" b="1" dirty="0"/>
              <a:t>15.45 – 16.15</a:t>
            </a:r>
          </a:p>
        </p:txBody>
      </p:sp>
      <p:sp>
        <p:nvSpPr>
          <p:cNvPr id="7" name="CasellaDiTesto 6">
            <a:extLst>
              <a:ext uri="{FF2B5EF4-FFF2-40B4-BE49-F238E27FC236}">
                <a16:creationId xmlns:a16="http://schemas.microsoft.com/office/drawing/2014/main" id="{BF1C6222-8B8F-4A3B-B916-44D40E84FDD6}"/>
              </a:ext>
            </a:extLst>
          </p:cNvPr>
          <p:cNvSpPr txBox="1"/>
          <p:nvPr/>
        </p:nvSpPr>
        <p:spPr>
          <a:xfrm>
            <a:off x="110232" y="4811791"/>
            <a:ext cx="2192784" cy="276999"/>
          </a:xfrm>
          <a:prstGeom prst="rect">
            <a:avLst/>
          </a:prstGeom>
          <a:noFill/>
        </p:spPr>
        <p:txBody>
          <a:bodyPr wrap="square" rtlCol="0">
            <a:spAutoFit/>
          </a:bodyPr>
          <a:lstStyle/>
          <a:p>
            <a:pPr algn="r"/>
            <a:r>
              <a:rPr lang="it-IT" sz="1200" b="1" dirty="0"/>
              <a:t>16.15 – 16.45</a:t>
            </a:r>
          </a:p>
        </p:txBody>
      </p:sp>
      <p:sp>
        <p:nvSpPr>
          <p:cNvPr id="8" name="CasellaDiTesto 7">
            <a:extLst>
              <a:ext uri="{FF2B5EF4-FFF2-40B4-BE49-F238E27FC236}">
                <a16:creationId xmlns:a16="http://schemas.microsoft.com/office/drawing/2014/main" id="{58893DCD-A142-4BA8-A835-80E612EF1270}"/>
              </a:ext>
            </a:extLst>
          </p:cNvPr>
          <p:cNvSpPr txBox="1"/>
          <p:nvPr/>
        </p:nvSpPr>
        <p:spPr>
          <a:xfrm>
            <a:off x="110232" y="5481426"/>
            <a:ext cx="2192784" cy="276999"/>
          </a:xfrm>
          <a:prstGeom prst="rect">
            <a:avLst/>
          </a:prstGeom>
          <a:noFill/>
        </p:spPr>
        <p:txBody>
          <a:bodyPr wrap="square" rtlCol="0">
            <a:spAutoFit/>
          </a:bodyPr>
          <a:lstStyle/>
          <a:p>
            <a:pPr algn="r"/>
            <a:r>
              <a:rPr lang="it-IT" sz="1200" b="1" dirty="0"/>
              <a:t>16.45 – 17.00</a:t>
            </a:r>
          </a:p>
        </p:txBody>
      </p:sp>
      <p:sp>
        <p:nvSpPr>
          <p:cNvPr id="9" name="Segnaposto piè di pagina 8">
            <a:extLst>
              <a:ext uri="{FF2B5EF4-FFF2-40B4-BE49-F238E27FC236}">
                <a16:creationId xmlns:a16="http://schemas.microsoft.com/office/drawing/2014/main" id="{2B71FCB4-565C-4C2B-A021-1922C35DF906}"/>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
        <p:nvSpPr>
          <p:cNvPr id="10" name="Segnaposto numero diapositiva 9">
            <a:extLst>
              <a:ext uri="{FF2B5EF4-FFF2-40B4-BE49-F238E27FC236}">
                <a16:creationId xmlns:a16="http://schemas.microsoft.com/office/drawing/2014/main" id="{EB9B08BA-2135-4BF9-A22B-927C58C7CCCD}"/>
              </a:ext>
            </a:extLst>
          </p:cNvPr>
          <p:cNvSpPr>
            <a:spLocks noGrp="1"/>
          </p:cNvSpPr>
          <p:nvPr>
            <p:ph type="sldNum" sz="quarter" idx="12"/>
          </p:nvPr>
        </p:nvSpPr>
        <p:spPr/>
        <p:txBody>
          <a:bodyPr/>
          <a:lstStyle/>
          <a:p>
            <a:fld id="{1FF8AE2F-2AB8-48FD-BDE7-FCCCA4121D9E}" type="slidenum">
              <a:rPr lang="it-IT" smtClean="0"/>
              <a:pPr/>
              <a:t>2</a:t>
            </a:fld>
            <a:endParaRPr lang="it-IT"/>
          </a:p>
        </p:txBody>
      </p:sp>
      <p:sp>
        <p:nvSpPr>
          <p:cNvPr id="11" name="CasellaDiTesto 10">
            <a:extLst>
              <a:ext uri="{FF2B5EF4-FFF2-40B4-BE49-F238E27FC236}">
                <a16:creationId xmlns:a16="http://schemas.microsoft.com/office/drawing/2014/main" id="{C0ACB689-8551-4B78-B84E-ECEA361CBC50}"/>
              </a:ext>
            </a:extLst>
          </p:cNvPr>
          <p:cNvSpPr txBox="1"/>
          <p:nvPr/>
        </p:nvSpPr>
        <p:spPr>
          <a:xfrm>
            <a:off x="110232" y="2990468"/>
            <a:ext cx="2192784" cy="276999"/>
          </a:xfrm>
          <a:prstGeom prst="rect">
            <a:avLst/>
          </a:prstGeom>
          <a:noFill/>
        </p:spPr>
        <p:txBody>
          <a:bodyPr wrap="square" rtlCol="0">
            <a:spAutoFit/>
          </a:bodyPr>
          <a:lstStyle/>
          <a:p>
            <a:pPr algn="r"/>
            <a:r>
              <a:rPr lang="it-IT" sz="1200" b="1" dirty="0"/>
              <a:t>15.30 – 15.45</a:t>
            </a:r>
          </a:p>
        </p:txBody>
      </p:sp>
    </p:spTree>
    <p:extLst>
      <p:ext uri="{BB962C8B-B14F-4D97-AF65-F5344CB8AC3E}">
        <p14:creationId xmlns:p14="http://schemas.microsoft.com/office/powerpoint/2010/main" val="874445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51B13B41-537B-4DCC-94B6-19765BACCD05}"/>
              </a:ext>
            </a:extLst>
          </p:cNvPr>
          <p:cNvSpPr>
            <a:spLocks noGrp="1"/>
          </p:cNvSpPr>
          <p:nvPr>
            <p:ph type="sldNum" sz="quarter" idx="11"/>
          </p:nvPr>
        </p:nvSpPr>
        <p:spPr/>
        <p:txBody>
          <a:bodyPr/>
          <a:lstStyle/>
          <a:p>
            <a:pPr>
              <a:defRPr/>
            </a:pPr>
            <a:fld id="{1D1043DC-2681-49D5-9D69-158B3FA3398E}" type="slidenum">
              <a:rPr lang="en-GB" noProof="1" smtClean="0"/>
              <a:pPr>
                <a:defRPr/>
              </a:pPr>
              <a:t>20</a:t>
            </a:fld>
            <a:endParaRPr lang="en-GB" noProof="1"/>
          </a:p>
        </p:txBody>
      </p:sp>
      <p:sp>
        <p:nvSpPr>
          <p:cNvPr id="5" name="Segnaposto testo 4">
            <a:extLst>
              <a:ext uri="{FF2B5EF4-FFF2-40B4-BE49-F238E27FC236}">
                <a16:creationId xmlns:a16="http://schemas.microsoft.com/office/drawing/2014/main" id="{D4261C2C-88BF-46BD-80AD-7DFDF8784BB4}"/>
              </a:ext>
            </a:extLst>
          </p:cNvPr>
          <p:cNvSpPr>
            <a:spLocks noGrp="1"/>
          </p:cNvSpPr>
          <p:nvPr>
            <p:ph type="body" sz="quarter" idx="15"/>
          </p:nvPr>
        </p:nvSpPr>
        <p:spPr>
          <a:xfrm>
            <a:off x="360000" y="1340768"/>
            <a:ext cx="11587200" cy="1296144"/>
          </a:xfrm>
        </p:spPr>
        <p:txBody>
          <a:bodyPr/>
          <a:lstStyle/>
          <a:p>
            <a:pPr marL="0" indent="0" algn="just">
              <a:buNone/>
            </a:pPr>
            <a:r>
              <a:rPr lang="it-IT" b="1" dirty="0"/>
              <a:t>UniCredit Social Impact Banking  </a:t>
            </a:r>
            <a:r>
              <a:rPr lang="it-IT" dirty="0"/>
              <a:t>sostiene </a:t>
            </a:r>
            <a:r>
              <a:rPr lang="it-IT" b="1" dirty="0"/>
              <a:t>microimprese e innovatori sociali profit e non-profit</a:t>
            </a:r>
            <a:r>
              <a:rPr lang="it-IT" dirty="0"/>
              <a:t> attraverso </a:t>
            </a:r>
            <a:r>
              <a:rPr lang="it-IT" b="1" dirty="0"/>
              <a:t>l’individuazione</a:t>
            </a:r>
            <a:r>
              <a:rPr lang="it-IT" dirty="0"/>
              <a:t>,</a:t>
            </a:r>
            <a:r>
              <a:rPr lang="it-IT" b="1" dirty="0"/>
              <a:t> il finanziamento e la promozione di iniziative</a:t>
            </a:r>
            <a:r>
              <a:rPr lang="it-IT" dirty="0"/>
              <a:t> che possano avere un impatto sociale positivo. Rafforza la </a:t>
            </a:r>
            <a:r>
              <a:rPr lang="it-IT" b="1" dirty="0"/>
              <a:t>cittadinanza attiva dei giovani e delle categorie svantaggiate</a:t>
            </a:r>
            <a:r>
              <a:rPr lang="it-IT" dirty="0"/>
              <a:t> con un ampio programma di </a:t>
            </a:r>
            <a:r>
              <a:rPr lang="it-IT" b="1" dirty="0"/>
              <a:t>educazione finanziaria e imprenditoriale</a:t>
            </a:r>
            <a:r>
              <a:rPr lang="it-IT" dirty="0"/>
              <a:t>.</a:t>
            </a:r>
          </a:p>
        </p:txBody>
      </p:sp>
      <p:sp>
        <p:nvSpPr>
          <p:cNvPr id="6" name="Titolo 5">
            <a:extLst>
              <a:ext uri="{FF2B5EF4-FFF2-40B4-BE49-F238E27FC236}">
                <a16:creationId xmlns:a16="http://schemas.microsoft.com/office/drawing/2014/main" id="{251CACA8-7E5D-4A3E-BAAB-767BF6906090}"/>
              </a:ext>
            </a:extLst>
          </p:cNvPr>
          <p:cNvSpPr>
            <a:spLocks noGrp="1"/>
          </p:cNvSpPr>
          <p:nvPr>
            <p:ph type="title"/>
          </p:nvPr>
        </p:nvSpPr>
        <p:spPr/>
        <p:txBody>
          <a:bodyPr/>
          <a:lstStyle/>
          <a:p>
            <a:r>
              <a:rPr lang="it-IT" dirty="0"/>
              <a:t>Social Impact banking in UniCredit</a:t>
            </a:r>
          </a:p>
        </p:txBody>
      </p:sp>
      <p:pic>
        <p:nvPicPr>
          <p:cNvPr id="7" name="Picture 41" descr="C:\Users\UI43652\Desktop\ext.jpg">
            <a:extLst>
              <a:ext uri="{FF2B5EF4-FFF2-40B4-BE49-F238E27FC236}">
                <a16:creationId xmlns:a16="http://schemas.microsoft.com/office/drawing/2014/main" id="{163F6627-3DB7-4E80-86FE-1E6B6EC27D0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1007435" y="2957037"/>
            <a:ext cx="10177131" cy="3653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1020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arrotondato 1"/>
          <p:cNvSpPr/>
          <p:nvPr/>
        </p:nvSpPr>
        <p:spPr>
          <a:xfrm>
            <a:off x="237289" y="980728"/>
            <a:ext cx="11427331" cy="72008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it-IT" sz="1600" b="1" dirty="0"/>
              <a:t>Oltre all'Italia, siamo presenti in altri 10 Paesi del Gruppo UniCredit: Austria, </a:t>
            </a:r>
            <a:r>
              <a:rPr lang="it-IT" sz="1600" b="1" dirty="0" err="1"/>
              <a:t>Bosnia&amp;Herzegovina</a:t>
            </a:r>
            <a:r>
              <a:rPr lang="it-IT" sz="1600" b="1" dirty="0"/>
              <a:t>, Bulgaria, Croazia, Germania, Repubblica Ceca, Repubblica Slovacca, Romania, Serbia, Ungheria</a:t>
            </a:r>
          </a:p>
        </p:txBody>
      </p:sp>
      <p:graphicFrame>
        <p:nvGraphicFramePr>
          <p:cNvPr id="13" name="Object 12" hidden="1"/>
          <p:cNvGraphicFramePr>
            <a:graphicFrameLocks noChangeAspect="1"/>
          </p:cNvGraphicFramePr>
          <p:nvPr>
            <p:custDataLst>
              <p:tags r:id="rId1"/>
            </p:custDataLst>
          </p:nvPr>
        </p:nvGraphicFramePr>
        <p:xfrm>
          <a:off x="2119" y="2118"/>
          <a:ext cx="2116" cy="2116"/>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0" name=""/>
                      <p:cNvPicPr/>
                      <p:nvPr/>
                    </p:nvPicPr>
                    <p:blipFill>
                      <a:blip r:embed="rId4"/>
                      <a:stretch>
                        <a:fillRect/>
                      </a:stretch>
                    </p:blipFill>
                    <p:spPr>
                      <a:xfrm>
                        <a:off x="2119" y="2118"/>
                        <a:ext cx="2116" cy="2116"/>
                      </a:xfrm>
                      <a:prstGeom prst="rect">
                        <a:avLst/>
                      </a:prstGeom>
                    </p:spPr>
                  </p:pic>
                </p:oleObj>
              </mc:Fallback>
            </mc:AlternateContent>
          </a:graphicData>
        </a:graphic>
      </p:graphicFrame>
      <p:sp>
        <p:nvSpPr>
          <p:cNvPr id="6" name="Title 5"/>
          <p:cNvSpPr>
            <a:spLocks noGrp="1"/>
          </p:cNvSpPr>
          <p:nvPr>
            <p:ph type="title"/>
          </p:nvPr>
        </p:nvSpPr>
        <p:spPr>
          <a:xfrm>
            <a:off x="359997" y="130111"/>
            <a:ext cx="11587200" cy="792000"/>
          </a:xfrm>
        </p:spPr>
        <p:txBody>
          <a:bodyPr/>
          <a:lstStyle/>
          <a:p>
            <a:pPr defTabSz="457200">
              <a:lnSpc>
                <a:spcPts val="2200"/>
              </a:lnSpc>
            </a:pPr>
            <a:r>
              <a:rPr lang="en-US" sz="2000" dirty="0">
                <a:latin typeface="UniCredit" panose="02000506040000020004" pitchFamily="2" charset="0"/>
              </a:rPr>
              <a:t>Social Impact Banking: </a:t>
            </a:r>
            <a:r>
              <a:rPr lang="en-US" sz="2000" dirty="0" err="1">
                <a:latin typeface="UniCredit" panose="02000506040000020004" pitchFamily="2" charset="0"/>
              </a:rPr>
              <a:t>i</a:t>
            </a:r>
            <a:r>
              <a:rPr lang="en-US" sz="2000" dirty="0">
                <a:latin typeface="UniCredit" panose="02000506040000020004" pitchFamily="2" charset="0"/>
              </a:rPr>
              <a:t> </a:t>
            </a:r>
            <a:r>
              <a:rPr lang="en-US" sz="2000" dirty="0" err="1">
                <a:latin typeface="UniCredit" panose="02000506040000020004" pitchFamily="2" charset="0"/>
              </a:rPr>
              <a:t>nostri</a:t>
            </a:r>
            <a:r>
              <a:rPr lang="en-US" sz="2000" dirty="0">
                <a:latin typeface="UniCredit" panose="02000506040000020004" pitchFamily="2" charset="0"/>
              </a:rPr>
              <a:t> </a:t>
            </a:r>
            <a:r>
              <a:rPr lang="en-US" sz="2000" dirty="0" err="1">
                <a:latin typeface="UniCredit" panose="02000506040000020004" pitchFamily="2" charset="0"/>
              </a:rPr>
              <a:t>filoni</a:t>
            </a:r>
            <a:r>
              <a:rPr lang="en-US" sz="2000" dirty="0">
                <a:latin typeface="UniCredit" panose="02000506040000020004" pitchFamily="2" charset="0"/>
              </a:rPr>
              <a:t> di </a:t>
            </a:r>
            <a:r>
              <a:rPr lang="en-US" sz="2000" dirty="0" err="1">
                <a:latin typeface="UniCredit" panose="02000506040000020004" pitchFamily="2" charset="0"/>
              </a:rPr>
              <a:t>intervento</a:t>
            </a:r>
            <a:endParaRPr lang="en-US" sz="2000" dirty="0">
              <a:latin typeface="UniCredit" panose="02000506040000020004" pitchFamily="2" charset="0"/>
            </a:endParaRPr>
          </a:p>
        </p:txBody>
      </p:sp>
      <p:sp>
        <p:nvSpPr>
          <p:cNvPr id="42" name="Rounded Rectangle 105"/>
          <p:cNvSpPr/>
          <p:nvPr/>
        </p:nvSpPr>
        <p:spPr>
          <a:xfrm>
            <a:off x="376638" y="3886397"/>
            <a:ext cx="612167" cy="4993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43" name="Rectangle 107"/>
          <p:cNvSpPr/>
          <p:nvPr/>
        </p:nvSpPr>
        <p:spPr>
          <a:xfrm>
            <a:off x="941311" y="4084828"/>
            <a:ext cx="1680629" cy="4414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r>
              <a:rPr lang="en-US" b="1" dirty="0">
                <a:solidFill>
                  <a:prstClr val="white"/>
                </a:solidFill>
              </a:rPr>
              <a:t>CREIAMO RETI</a:t>
            </a:r>
            <a:endParaRPr lang="en-US" dirty="0">
              <a:solidFill>
                <a:prstClr val="white"/>
              </a:solidFill>
            </a:endParaRPr>
          </a:p>
        </p:txBody>
      </p:sp>
      <p:sp>
        <p:nvSpPr>
          <p:cNvPr id="44" name="Rettangolo con angoli arrotondati in diagonale 102"/>
          <p:cNvSpPr/>
          <p:nvPr/>
        </p:nvSpPr>
        <p:spPr>
          <a:xfrm>
            <a:off x="623390" y="3038489"/>
            <a:ext cx="2804493" cy="467032"/>
          </a:xfrm>
          <a:prstGeom prst="round2DiagRect">
            <a:avLst>
              <a:gd name="adj1" fmla="val 6594"/>
              <a:gd name="adj2" fmla="val 0"/>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tIns="648000" rtlCol="0" anchor="ctr"/>
          <a:lstStyle/>
          <a:p>
            <a:pPr algn="ctr">
              <a:lnSpc>
                <a:spcPct val="80000"/>
              </a:lnSpc>
            </a:pPr>
            <a:r>
              <a:rPr lang="it-IT" b="1" dirty="0">
                <a:solidFill>
                  <a:schemeClr val="tx1"/>
                </a:solidFill>
                <a:latin typeface="UniCredit" panose="02000506040000020004" pitchFamily="2" charset="0"/>
              </a:rPr>
              <a:t>Microcredito</a:t>
            </a:r>
          </a:p>
          <a:p>
            <a:pPr algn="ctr">
              <a:lnSpc>
                <a:spcPct val="80000"/>
              </a:lnSpc>
            </a:pPr>
            <a:endParaRPr lang="it-IT" dirty="0">
              <a:solidFill>
                <a:schemeClr val="tx2"/>
              </a:solidFill>
              <a:latin typeface="UniCredit" panose="02000506040000020004" pitchFamily="2" charset="0"/>
            </a:endParaRPr>
          </a:p>
          <a:p>
            <a:pPr algn="ctr">
              <a:lnSpc>
                <a:spcPct val="80000"/>
              </a:lnSpc>
            </a:pPr>
            <a:endParaRPr lang="it-IT" dirty="0">
              <a:solidFill>
                <a:schemeClr val="tx2"/>
              </a:solidFill>
              <a:latin typeface="UniCredit" panose="02000506040000020004" pitchFamily="2" charset="0"/>
            </a:endParaRPr>
          </a:p>
          <a:p>
            <a:pPr algn="ctr">
              <a:lnSpc>
                <a:spcPct val="80000"/>
              </a:lnSpc>
            </a:pPr>
            <a:endParaRPr lang="it-IT" dirty="0">
              <a:solidFill>
                <a:schemeClr val="tx2"/>
              </a:solidFill>
              <a:latin typeface="UniCredit" panose="02000506040000020004" pitchFamily="2" charset="0"/>
            </a:endParaRPr>
          </a:p>
        </p:txBody>
      </p:sp>
      <p:sp>
        <p:nvSpPr>
          <p:cNvPr id="45" name="Rettangolo con angoli arrotondati in diagonale 102"/>
          <p:cNvSpPr/>
          <p:nvPr/>
        </p:nvSpPr>
        <p:spPr>
          <a:xfrm>
            <a:off x="4303024" y="3039485"/>
            <a:ext cx="3137123" cy="465040"/>
          </a:xfrm>
          <a:prstGeom prst="round2DiagRect">
            <a:avLst>
              <a:gd name="adj1" fmla="val 6594"/>
              <a:gd name="adj2" fmla="val 0"/>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tIns="648000" rtlCol="0" anchor="ctr"/>
          <a:lstStyle/>
          <a:p>
            <a:pPr algn="ctr">
              <a:lnSpc>
                <a:spcPct val="80000"/>
              </a:lnSpc>
            </a:pPr>
            <a:endParaRPr lang="it-IT" b="1" dirty="0">
              <a:solidFill>
                <a:schemeClr val="tx1"/>
              </a:solidFill>
              <a:latin typeface="UniCredit" panose="02000506040000020004" pitchFamily="2" charset="0"/>
            </a:endParaRPr>
          </a:p>
          <a:p>
            <a:pPr algn="ctr">
              <a:lnSpc>
                <a:spcPct val="80000"/>
              </a:lnSpc>
            </a:pPr>
            <a:r>
              <a:rPr lang="it-IT" b="1" dirty="0">
                <a:solidFill>
                  <a:schemeClr val="tx1"/>
                </a:solidFill>
                <a:latin typeface="UniCredit" panose="02000506040000020004" pitchFamily="2" charset="0"/>
              </a:rPr>
              <a:t>Impact Financing</a:t>
            </a:r>
          </a:p>
          <a:p>
            <a:pPr algn="ctr">
              <a:lnSpc>
                <a:spcPct val="80000"/>
              </a:lnSpc>
            </a:pPr>
            <a:endParaRPr lang="it-IT" b="1" dirty="0">
              <a:solidFill>
                <a:schemeClr val="tx1"/>
              </a:solidFill>
            </a:endParaRPr>
          </a:p>
          <a:p>
            <a:pPr algn="ctr">
              <a:lnSpc>
                <a:spcPct val="80000"/>
              </a:lnSpc>
            </a:pPr>
            <a:endParaRPr lang="it-IT" b="1" dirty="0">
              <a:solidFill>
                <a:schemeClr val="tx1"/>
              </a:solidFill>
            </a:endParaRPr>
          </a:p>
          <a:p>
            <a:pPr algn="ctr">
              <a:lnSpc>
                <a:spcPct val="80000"/>
              </a:lnSpc>
            </a:pPr>
            <a:endParaRPr lang="it-IT" b="1" dirty="0">
              <a:solidFill>
                <a:schemeClr val="tx1"/>
              </a:solidFill>
            </a:endParaRPr>
          </a:p>
          <a:p>
            <a:pPr algn="ctr">
              <a:lnSpc>
                <a:spcPct val="80000"/>
              </a:lnSpc>
            </a:pPr>
            <a:endParaRPr lang="it-IT" b="1" dirty="0">
              <a:solidFill>
                <a:schemeClr val="tx1"/>
              </a:solidFill>
            </a:endParaRPr>
          </a:p>
        </p:txBody>
      </p:sp>
      <p:sp>
        <p:nvSpPr>
          <p:cNvPr id="46" name="Rettangolo con angoli arrotondati in diagonale 102"/>
          <p:cNvSpPr/>
          <p:nvPr/>
        </p:nvSpPr>
        <p:spPr>
          <a:xfrm>
            <a:off x="8229352" y="3040482"/>
            <a:ext cx="3435264" cy="463049"/>
          </a:xfrm>
          <a:prstGeom prst="round2DiagRect">
            <a:avLst>
              <a:gd name="adj1" fmla="val 6594"/>
              <a:gd name="adj2" fmla="val 0"/>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tIns="648000" rtlCol="0" anchor="ctr"/>
          <a:lstStyle/>
          <a:p>
            <a:pPr algn="ctr">
              <a:lnSpc>
                <a:spcPct val="80000"/>
              </a:lnSpc>
            </a:pPr>
            <a:endParaRPr lang="it-IT" b="1" dirty="0">
              <a:solidFill>
                <a:schemeClr val="tx1"/>
              </a:solidFill>
              <a:latin typeface="UniCredit" panose="02000506040000020004" pitchFamily="2" charset="0"/>
            </a:endParaRPr>
          </a:p>
          <a:p>
            <a:pPr algn="ctr">
              <a:lnSpc>
                <a:spcPct val="80000"/>
              </a:lnSpc>
            </a:pPr>
            <a:r>
              <a:rPr lang="it-IT" b="1" dirty="0">
                <a:solidFill>
                  <a:schemeClr val="tx1"/>
                </a:solidFill>
                <a:latin typeface="UniCredit" panose="02000506040000020004" pitchFamily="2" charset="0"/>
              </a:rPr>
              <a:t>Educazione Finanziaria</a:t>
            </a:r>
          </a:p>
          <a:p>
            <a:pPr algn="ctr">
              <a:lnSpc>
                <a:spcPct val="80000"/>
              </a:lnSpc>
            </a:pPr>
            <a:endParaRPr lang="it-IT" b="1" dirty="0">
              <a:solidFill>
                <a:schemeClr val="tx1"/>
              </a:solidFill>
              <a:latin typeface="UniCredit" panose="02000506040000020004" pitchFamily="2" charset="0"/>
            </a:endParaRPr>
          </a:p>
          <a:p>
            <a:pPr algn="ctr">
              <a:lnSpc>
                <a:spcPct val="80000"/>
              </a:lnSpc>
            </a:pPr>
            <a:endParaRPr lang="it-IT" b="1" dirty="0">
              <a:solidFill>
                <a:schemeClr val="tx1"/>
              </a:solidFill>
              <a:latin typeface="UniCredit" panose="02000506040000020004" pitchFamily="2" charset="0"/>
            </a:endParaRPr>
          </a:p>
          <a:p>
            <a:pPr algn="ctr">
              <a:lnSpc>
                <a:spcPct val="80000"/>
              </a:lnSpc>
            </a:pPr>
            <a:endParaRPr lang="it-IT" b="1" dirty="0">
              <a:solidFill>
                <a:schemeClr val="tx1"/>
              </a:solidFill>
              <a:latin typeface="UniCredit" panose="02000506040000020004" pitchFamily="2" charset="0"/>
            </a:endParaRPr>
          </a:p>
          <a:p>
            <a:pPr algn="ctr">
              <a:lnSpc>
                <a:spcPct val="80000"/>
              </a:lnSpc>
            </a:pPr>
            <a:endParaRPr lang="it-IT" b="1" dirty="0">
              <a:solidFill>
                <a:schemeClr val="tx1"/>
              </a:solidFill>
              <a:latin typeface="UniCredit" panose="02000506040000020004" pitchFamily="2" charset="0"/>
            </a:endParaRPr>
          </a:p>
        </p:txBody>
      </p:sp>
      <p:sp>
        <p:nvSpPr>
          <p:cNvPr id="47" name="Rectangle 5"/>
          <p:cNvSpPr/>
          <p:nvPr/>
        </p:nvSpPr>
        <p:spPr>
          <a:xfrm>
            <a:off x="657831" y="3581200"/>
            <a:ext cx="2841195" cy="1287960"/>
          </a:xfrm>
          <a:prstGeom prst="rect">
            <a:avLst/>
          </a:prstGeom>
        </p:spPr>
        <p:txBody>
          <a:bodyPr wrap="square" lIns="0" rIns="0" anchor="t">
            <a:noAutofit/>
          </a:bodyPr>
          <a:lstStyle/>
          <a:p>
            <a:pPr>
              <a:lnSpc>
                <a:spcPct val="90000"/>
              </a:lnSpc>
              <a:buClr>
                <a:srgbClr val="E1061C"/>
              </a:buClr>
            </a:pPr>
            <a:r>
              <a:rPr lang="it-IT" dirty="0">
                <a:latin typeface="UniCredit" panose="02000506040000020004" pitchFamily="2" charset="0"/>
              </a:rPr>
              <a:t>Supportiamo </a:t>
            </a:r>
            <a:r>
              <a:rPr lang="it-IT" b="1" dirty="0">
                <a:latin typeface="UniCredit" panose="02000506040000020004" pitchFamily="2" charset="0"/>
              </a:rPr>
              <a:t>micro imprenditori</a:t>
            </a:r>
            <a:r>
              <a:rPr lang="it-IT" dirty="0">
                <a:latin typeface="UniCredit" panose="02000506040000020004" pitchFamily="2" charset="0"/>
              </a:rPr>
              <a:t> con </a:t>
            </a:r>
            <a:r>
              <a:rPr lang="it-IT" b="1" dirty="0">
                <a:latin typeface="UniCredit" panose="02000506040000020004" pitchFamily="2" charset="0"/>
              </a:rPr>
              <a:t>progetti di business sostenibili</a:t>
            </a:r>
            <a:r>
              <a:rPr lang="it-IT" dirty="0">
                <a:latin typeface="UniCredit" panose="02000506040000020004" pitchFamily="2" charset="0"/>
              </a:rPr>
              <a:t>, ma </a:t>
            </a:r>
            <a:r>
              <a:rPr lang="it-IT" b="1" dirty="0">
                <a:latin typeface="UniCredit" panose="02000506040000020004" pitchFamily="2" charset="0"/>
              </a:rPr>
              <a:t>potenzialmente esclusi</a:t>
            </a:r>
            <a:r>
              <a:rPr lang="it-IT" dirty="0">
                <a:latin typeface="UniCredit" panose="02000506040000020004" pitchFamily="2" charset="0"/>
              </a:rPr>
              <a:t> dall'</a:t>
            </a:r>
            <a:r>
              <a:rPr lang="it-IT" b="1" dirty="0">
                <a:latin typeface="UniCredit" panose="02000506040000020004" pitchFamily="2" charset="0"/>
              </a:rPr>
              <a:t>offerta bancaria </a:t>
            </a:r>
            <a:r>
              <a:rPr lang="it-IT" dirty="0">
                <a:latin typeface="UniCredit" panose="02000506040000020004" pitchFamily="2" charset="0"/>
              </a:rPr>
              <a:t>tradizionale, non solo finanziariamente, ma con un servizio di accompagnamento per farli crescere</a:t>
            </a:r>
          </a:p>
        </p:txBody>
      </p:sp>
      <p:sp>
        <p:nvSpPr>
          <p:cNvPr id="48" name="Rectangle 5"/>
          <p:cNvSpPr/>
          <p:nvPr/>
        </p:nvSpPr>
        <p:spPr>
          <a:xfrm>
            <a:off x="4303025" y="3547097"/>
            <a:ext cx="3011257" cy="505736"/>
          </a:xfrm>
          <a:prstGeom prst="rect">
            <a:avLst/>
          </a:prstGeom>
        </p:spPr>
        <p:txBody>
          <a:bodyPr wrap="square" lIns="0" rIns="0" anchor="t">
            <a:noAutofit/>
          </a:bodyPr>
          <a:lstStyle/>
          <a:p>
            <a:pPr>
              <a:lnSpc>
                <a:spcPct val="90000"/>
              </a:lnSpc>
              <a:buClr>
                <a:srgbClr val="E1061C"/>
              </a:buClr>
            </a:pPr>
            <a:r>
              <a:rPr lang="it-IT" b="1" dirty="0">
                <a:latin typeface="UniCredit" panose="02000506040000020004" pitchFamily="2" charset="0"/>
              </a:rPr>
              <a:t>Finanziamo progetti e iniziative </a:t>
            </a:r>
            <a:r>
              <a:rPr lang="it-IT" dirty="0">
                <a:latin typeface="UniCredit" panose="02000506040000020004" pitchFamily="2" charset="0"/>
              </a:rPr>
              <a:t>che, oltre a generare un ritorno economico, abbiano </a:t>
            </a:r>
            <a:r>
              <a:rPr lang="it-IT" b="1" dirty="0">
                <a:latin typeface="UniCredit" panose="02000506040000020004" pitchFamily="2" charset="0"/>
              </a:rPr>
              <a:t>obiettivi di impatto sociale, positivo, concreto e misurabile</a:t>
            </a:r>
          </a:p>
          <a:p>
            <a:pPr>
              <a:lnSpc>
                <a:spcPct val="90000"/>
              </a:lnSpc>
              <a:buClr>
                <a:srgbClr val="E1061C"/>
              </a:buClr>
            </a:pPr>
            <a:r>
              <a:rPr lang="en-US" dirty="0" err="1">
                <a:solidFill>
                  <a:prstClr val="black"/>
                </a:solidFill>
                <a:latin typeface="UniCredit" panose="02000506040000020004" pitchFamily="2" charset="0"/>
              </a:rPr>
              <a:t>Utilizziamo</a:t>
            </a:r>
            <a:r>
              <a:rPr lang="en-US" dirty="0">
                <a:solidFill>
                  <a:prstClr val="black"/>
                </a:solidFill>
                <a:latin typeface="UniCredit" panose="02000506040000020004" pitchFamily="2" charset="0"/>
              </a:rPr>
              <a:t> </a:t>
            </a:r>
            <a:r>
              <a:rPr lang="en-US" dirty="0" err="1">
                <a:solidFill>
                  <a:prstClr val="black"/>
                </a:solidFill>
                <a:latin typeface="UniCredit" panose="02000506040000020004" pitchFamily="2" charset="0"/>
              </a:rPr>
              <a:t>il</a:t>
            </a:r>
            <a:r>
              <a:rPr lang="en-US" dirty="0">
                <a:solidFill>
                  <a:prstClr val="black"/>
                </a:solidFill>
                <a:latin typeface="UniCredit" panose="02000506040000020004" pitchFamily="2" charset="0"/>
              </a:rPr>
              <a:t> </a:t>
            </a:r>
            <a:r>
              <a:rPr lang="en-US" dirty="0" err="1">
                <a:solidFill>
                  <a:prstClr val="black"/>
                </a:solidFill>
                <a:latin typeface="UniCredit" panose="02000506040000020004" pitchFamily="2" charset="0"/>
              </a:rPr>
              <a:t>meccanismo</a:t>
            </a:r>
            <a:r>
              <a:rPr lang="en-US" dirty="0">
                <a:solidFill>
                  <a:prstClr val="black"/>
                </a:solidFill>
                <a:latin typeface="UniCredit" panose="02000506040000020004" pitchFamily="2" charset="0"/>
              </a:rPr>
              <a:t> </a:t>
            </a:r>
            <a:r>
              <a:rPr lang="en-US" b="1" dirty="0">
                <a:solidFill>
                  <a:prstClr val="black"/>
                </a:solidFill>
                <a:latin typeface="UniCredit" panose="02000506040000020004" pitchFamily="2" charset="0"/>
              </a:rPr>
              <a:t>"pay for </a:t>
            </a:r>
            <a:r>
              <a:rPr lang="en-US" b="1" dirty="0" err="1">
                <a:solidFill>
                  <a:prstClr val="black"/>
                </a:solidFill>
                <a:latin typeface="UniCredit" panose="02000506040000020004" pitchFamily="2" charset="0"/>
              </a:rPr>
              <a:t>success"</a:t>
            </a:r>
            <a:r>
              <a:rPr lang="en-US" dirty="0" err="1">
                <a:solidFill>
                  <a:prstClr val="black"/>
                </a:solidFill>
                <a:latin typeface="UniCredit" panose="02000506040000020004" pitchFamily="2" charset="0"/>
              </a:rPr>
              <a:t>per</a:t>
            </a:r>
            <a:r>
              <a:rPr lang="en-US" dirty="0">
                <a:solidFill>
                  <a:prstClr val="black"/>
                </a:solidFill>
                <a:latin typeface="UniCredit" panose="02000506040000020004" pitchFamily="2" charset="0"/>
              </a:rPr>
              <a:t> </a:t>
            </a:r>
            <a:r>
              <a:rPr lang="en-US" dirty="0" err="1">
                <a:solidFill>
                  <a:prstClr val="black"/>
                </a:solidFill>
                <a:latin typeface="UniCredit" panose="02000506040000020004" pitchFamily="2" charset="0"/>
              </a:rPr>
              <a:t>riconoscere</a:t>
            </a:r>
            <a:r>
              <a:rPr lang="en-US" dirty="0">
                <a:solidFill>
                  <a:prstClr val="black"/>
                </a:solidFill>
                <a:latin typeface="UniCredit" panose="02000506040000020004" pitchFamily="2" charset="0"/>
              </a:rPr>
              <a:t> </a:t>
            </a:r>
            <a:r>
              <a:rPr lang="en-US" dirty="0" err="1">
                <a:solidFill>
                  <a:prstClr val="black"/>
                </a:solidFill>
                <a:latin typeface="UniCredit" panose="02000506040000020004" pitchFamily="2" charset="0"/>
              </a:rPr>
              <a:t>ulteriori</a:t>
            </a:r>
            <a:r>
              <a:rPr lang="en-US" dirty="0">
                <a:solidFill>
                  <a:prstClr val="black"/>
                </a:solidFill>
                <a:latin typeface="UniCredit" panose="02000506040000020004" pitchFamily="2" charset="0"/>
              </a:rPr>
              <a:t> </a:t>
            </a:r>
            <a:r>
              <a:rPr lang="en-US" dirty="0" err="1">
                <a:solidFill>
                  <a:prstClr val="black"/>
                </a:solidFill>
                <a:latin typeface="UniCredit" panose="02000506040000020004" pitchFamily="2" charset="0"/>
              </a:rPr>
              <a:t>benefici</a:t>
            </a:r>
            <a:r>
              <a:rPr lang="en-US" dirty="0">
                <a:solidFill>
                  <a:prstClr val="black"/>
                </a:solidFill>
                <a:latin typeface="UniCredit" panose="02000506040000020004" pitchFamily="2" charset="0"/>
              </a:rPr>
              <a:t> per I </a:t>
            </a:r>
            <a:r>
              <a:rPr lang="en-US" dirty="0" err="1">
                <a:solidFill>
                  <a:prstClr val="black"/>
                </a:solidFill>
                <a:latin typeface="UniCredit" panose="02000506040000020004" pitchFamily="2" charset="0"/>
              </a:rPr>
              <a:t>Clienti</a:t>
            </a:r>
            <a:r>
              <a:rPr lang="en-US" dirty="0">
                <a:solidFill>
                  <a:prstClr val="black"/>
                </a:solidFill>
                <a:latin typeface="UniCredit" panose="02000506040000020004" pitchFamily="2" charset="0"/>
              </a:rPr>
              <a:t> </a:t>
            </a:r>
            <a:r>
              <a:rPr lang="en-US" dirty="0" err="1">
                <a:solidFill>
                  <a:prstClr val="black"/>
                </a:solidFill>
                <a:latin typeface="UniCredit" panose="02000506040000020004" pitchFamily="2" charset="0"/>
              </a:rPr>
              <a:t>che</a:t>
            </a:r>
            <a:r>
              <a:rPr lang="en-US" dirty="0">
                <a:solidFill>
                  <a:prstClr val="black"/>
                </a:solidFill>
                <a:latin typeface="UniCredit" panose="02000506040000020004" pitchFamily="2" charset="0"/>
              </a:rPr>
              <a:t> </a:t>
            </a:r>
            <a:r>
              <a:rPr lang="en-US" dirty="0" err="1">
                <a:solidFill>
                  <a:prstClr val="black"/>
                </a:solidFill>
                <a:latin typeface="UniCredit" panose="02000506040000020004" pitchFamily="2" charset="0"/>
              </a:rPr>
              <a:t>raggiungono</a:t>
            </a:r>
            <a:r>
              <a:rPr lang="en-US" dirty="0">
                <a:solidFill>
                  <a:prstClr val="black"/>
                </a:solidFill>
                <a:latin typeface="UniCredit" panose="02000506040000020004" pitchFamily="2" charset="0"/>
              </a:rPr>
              <a:t> </a:t>
            </a:r>
            <a:r>
              <a:rPr lang="en-US" dirty="0" err="1">
                <a:solidFill>
                  <a:prstClr val="black"/>
                </a:solidFill>
                <a:latin typeface="UniCredit" panose="02000506040000020004" pitchFamily="2" charset="0"/>
              </a:rPr>
              <a:t>gli</a:t>
            </a:r>
            <a:r>
              <a:rPr lang="en-US" dirty="0">
                <a:solidFill>
                  <a:prstClr val="black"/>
                </a:solidFill>
                <a:latin typeface="UniCredit" panose="02000506040000020004" pitchFamily="2" charset="0"/>
              </a:rPr>
              <a:t> </a:t>
            </a:r>
            <a:r>
              <a:rPr lang="en-US" dirty="0" err="1">
                <a:solidFill>
                  <a:prstClr val="black"/>
                </a:solidFill>
                <a:latin typeface="UniCredit" panose="02000506040000020004" pitchFamily="2" charset="0"/>
              </a:rPr>
              <a:t>obiettivi</a:t>
            </a:r>
            <a:r>
              <a:rPr lang="en-US" dirty="0">
                <a:solidFill>
                  <a:prstClr val="black"/>
                </a:solidFill>
                <a:latin typeface="UniCredit" panose="02000506040000020004" pitchFamily="2" charset="0"/>
              </a:rPr>
              <a:t> </a:t>
            </a:r>
            <a:r>
              <a:rPr lang="en-US" dirty="0" err="1">
                <a:solidFill>
                  <a:prstClr val="black"/>
                </a:solidFill>
                <a:latin typeface="UniCredit" panose="02000506040000020004" pitchFamily="2" charset="0"/>
              </a:rPr>
              <a:t>sociali</a:t>
            </a:r>
            <a:r>
              <a:rPr lang="en-US" dirty="0">
                <a:solidFill>
                  <a:prstClr val="black"/>
                </a:solidFill>
                <a:latin typeface="UniCredit" panose="02000506040000020004" pitchFamily="2" charset="0"/>
              </a:rPr>
              <a:t>.</a:t>
            </a:r>
          </a:p>
          <a:p>
            <a:pPr>
              <a:lnSpc>
                <a:spcPct val="90000"/>
              </a:lnSpc>
              <a:buClr>
                <a:srgbClr val="E1061C"/>
              </a:buClr>
            </a:pPr>
            <a:r>
              <a:rPr lang="it-IT" b="1" dirty="0">
                <a:latin typeface="UniCredit" panose="02000506040000020004" pitchFamily="2" charset="0"/>
              </a:rPr>
              <a:t> </a:t>
            </a:r>
            <a:endParaRPr lang="en-US" b="1" dirty="0">
              <a:latin typeface="UniCredit" panose="02000506040000020004" pitchFamily="2" charset="0"/>
            </a:endParaRPr>
          </a:p>
        </p:txBody>
      </p:sp>
      <p:sp>
        <p:nvSpPr>
          <p:cNvPr id="49" name="Rectangle 5"/>
          <p:cNvSpPr/>
          <p:nvPr/>
        </p:nvSpPr>
        <p:spPr>
          <a:xfrm>
            <a:off x="8286243" y="3609622"/>
            <a:ext cx="3378376" cy="684233"/>
          </a:xfrm>
          <a:prstGeom prst="rect">
            <a:avLst/>
          </a:prstGeom>
        </p:spPr>
        <p:txBody>
          <a:bodyPr wrap="square" lIns="0" rIns="0" anchor="t">
            <a:noAutofit/>
          </a:bodyPr>
          <a:lstStyle/>
          <a:p>
            <a:pPr>
              <a:lnSpc>
                <a:spcPct val="90000"/>
              </a:lnSpc>
              <a:spcBef>
                <a:spcPts val="200"/>
              </a:spcBef>
              <a:buClr>
                <a:srgbClr val="E1061C"/>
              </a:buClr>
            </a:pPr>
            <a:r>
              <a:rPr lang="it-IT" b="1" dirty="0">
                <a:solidFill>
                  <a:prstClr val="black"/>
                </a:solidFill>
                <a:latin typeface="UniCredit" panose="02000506040000020004" pitchFamily="2" charset="0"/>
              </a:rPr>
              <a:t>Condividiamo</a:t>
            </a:r>
            <a:r>
              <a:rPr lang="it-IT" dirty="0">
                <a:solidFill>
                  <a:prstClr val="black"/>
                </a:solidFill>
                <a:latin typeface="UniCredit" panose="02000506040000020004" pitchFamily="2" charset="0"/>
              </a:rPr>
              <a:t> le nostre </a:t>
            </a:r>
            <a:r>
              <a:rPr lang="it-IT" b="1" dirty="0">
                <a:solidFill>
                  <a:prstClr val="black"/>
                </a:solidFill>
                <a:latin typeface="UniCredit" panose="02000506040000020004" pitchFamily="2" charset="0"/>
              </a:rPr>
              <a:t>competenze</a:t>
            </a:r>
            <a:r>
              <a:rPr lang="it-IT" dirty="0">
                <a:solidFill>
                  <a:prstClr val="black"/>
                </a:solidFill>
                <a:latin typeface="UniCredit" panose="02000506040000020004" pitchFamily="2" charset="0"/>
              </a:rPr>
              <a:t> finanziarie ed </a:t>
            </a:r>
            <a:r>
              <a:rPr lang="it-IT" b="1" dirty="0">
                <a:solidFill>
                  <a:prstClr val="black"/>
                </a:solidFill>
                <a:latin typeface="UniCredit" panose="02000506040000020004" pitchFamily="2" charset="0"/>
              </a:rPr>
              <a:t>imprenditoriali</a:t>
            </a:r>
            <a:r>
              <a:rPr lang="it-IT" dirty="0">
                <a:solidFill>
                  <a:prstClr val="black"/>
                </a:solidFill>
                <a:latin typeface="UniCredit" panose="02000506040000020004" pitchFamily="2" charset="0"/>
              </a:rPr>
              <a:t> per rafforzare l'</a:t>
            </a:r>
            <a:r>
              <a:rPr lang="it-IT" b="1" dirty="0">
                <a:solidFill>
                  <a:prstClr val="black"/>
                </a:solidFill>
                <a:latin typeface="UniCredit" panose="02000506040000020004" pitchFamily="2" charset="0"/>
              </a:rPr>
              <a:t>alfabetizzazione finanziaria</a:t>
            </a:r>
            <a:r>
              <a:rPr lang="it-IT" dirty="0">
                <a:solidFill>
                  <a:prstClr val="black"/>
                </a:solidFill>
                <a:latin typeface="UniCredit" panose="02000506040000020004" pitchFamily="2" charset="0"/>
              </a:rPr>
              <a:t> e favorire</a:t>
            </a:r>
            <a:r>
              <a:rPr lang="it-IT" b="1" dirty="0">
                <a:solidFill>
                  <a:prstClr val="black"/>
                </a:solidFill>
                <a:latin typeface="UniCredit" panose="02000506040000020004" pitchFamily="2" charset="0"/>
              </a:rPr>
              <a:t> l'inclusione di categorie fragili</a:t>
            </a:r>
            <a:endParaRPr lang="en-US" b="1" dirty="0">
              <a:solidFill>
                <a:prstClr val="black"/>
              </a:solidFill>
              <a:latin typeface="UniCredit" panose="02000506040000020004" pitchFamily="2" charset="0"/>
            </a:endParaRPr>
          </a:p>
        </p:txBody>
      </p:sp>
      <p:pic>
        <p:nvPicPr>
          <p:cNvPr id="52" name="Immagine 51" descr="53a circle-01.png"/>
          <p:cNvPicPr>
            <a:picLocks/>
          </p:cNvPicPr>
          <p:nvPr/>
        </p:nvPicPr>
        <p:blipFill>
          <a:blip r:embed="rId5"/>
          <a:stretch>
            <a:fillRect/>
          </a:stretch>
        </p:blipFill>
        <p:spPr>
          <a:xfrm>
            <a:off x="7824191" y="3020005"/>
            <a:ext cx="672000" cy="504000"/>
          </a:xfrm>
          <a:prstGeom prst="ellipse">
            <a:avLst/>
          </a:prstGeom>
          <a:solidFill>
            <a:srgbClr val="00AFD0"/>
          </a:solidFill>
        </p:spPr>
      </p:pic>
      <p:pic>
        <p:nvPicPr>
          <p:cNvPr id="53"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7289" y="1670200"/>
            <a:ext cx="3295753" cy="1069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 name="Picture 75"/>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2556" t="34025" r="48202" b="37722"/>
          <a:stretch/>
        </p:blipFill>
        <p:spPr bwMode="auto">
          <a:xfrm>
            <a:off x="4177440" y="1670202"/>
            <a:ext cx="3262707" cy="10696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5" name="Picture 79"/>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8213" t="39246" r="24156" b="26624"/>
          <a:stretch/>
        </p:blipFill>
        <p:spPr bwMode="auto">
          <a:xfrm>
            <a:off x="8151231" y="1684814"/>
            <a:ext cx="3513388" cy="1055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Immagine 19" descr="Small business circle-01.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8919" y="3020005"/>
            <a:ext cx="719885" cy="488224"/>
          </a:xfrm>
          <a:prstGeom prst="ellipse">
            <a:avLst/>
          </a:prstGeom>
          <a:solidFill>
            <a:srgbClr val="00AFD0"/>
          </a:solidFill>
        </p:spPr>
      </p:pic>
      <p:pic>
        <p:nvPicPr>
          <p:cNvPr id="21" name="Immagine 20" descr="21a bianco-01.pn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99033" y="3018293"/>
            <a:ext cx="746052" cy="528805"/>
          </a:xfrm>
          <a:prstGeom prst="ellipse">
            <a:avLst/>
          </a:prstGeom>
          <a:solidFill>
            <a:srgbClr val="00AFD0"/>
          </a:solidFill>
        </p:spPr>
      </p:pic>
    </p:spTree>
    <p:extLst>
      <p:ext uri="{BB962C8B-B14F-4D97-AF65-F5344CB8AC3E}">
        <p14:creationId xmlns:p14="http://schemas.microsoft.com/office/powerpoint/2010/main" val="2298191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vert="horz" lIns="0" tIns="0" rIns="0" bIns="0" rtlCol="0" anchor="ctr"/>
          <a:lstStyle/>
          <a:p>
            <a:fld id="{1D1043DC-2681-49D5-9D69-158B3FA3398E}" type="slidenum">
              <a:rPr lang="en-GB" noProof="1"/>
              <a:pPr/>
              <a:t>22</a:t>
            </a:fld>
            <a:endParaRPr lang="en-GB" noProof="1"/>
          </a:p>
        </p:txBody>
      </p:sp>
      <p:sp>
        <p:nvSpPr>
          <p:cNvPr id="10" name="AutoShape 5" descr="Risultati immagini per video"/>
          <p:cNvSpPr>
            <a:spLocks noChangeAspect="1" noChangeArrowheads="1"/>
          </p:cNvSpPr>
          <p:nvPr/>
        </p:nvSpPr>
        <p:spPr bwMode="auto">
          <a:xfrm>
            <a:off x="207433" y="-144461"/>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2" name="Picture 8" descr="http://onedesk.intranet.unicredit.eu/grafica/ElementiGrafici/RigaGrigia_1px_2Colonne.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433" y="-136525"/>
            <a:ext cx="4445000" cy="9525"/>
          </a:xfrm>
          <a:prstGeom prst="rect">
            <a:avLst/>
          </a:prstGeom>
          <a:noFill/>
          <a:extLst>
            <a:ext uri="{909E8E84-426E-40DD-AFC4-6F175D3DCCD1}">
              <a14:hiddenFill xmlns:a14="http://schemas.microsoft.com/office/drawing/2010/main">
                <a:solidFill>
                  <a:srgbClr val="FFFFFF"/>
                </a:solidFill>
              </a14:hiddenFill>
            </a:ext>
          </a:extLst>
        </p:spPr>
      </p:pic>
      <p:sp>
        <p:nvSpPr>
          <p:cNvPr id="33" name="Title 5"/>
          <p:cNvSpPr>
            <a:spLocks noGrp="1"/>
          </p:cNvSpPr>
          <p:nvPr>
            <p:ph type="title"/>
          </p:nvPr>
        </p:nvSpPr>
        <p:spPr>
          <a:xfrm>
            <a:off x="425819" y="116632"/>
            <a:ext cx="10854757" cy="1008000"/>
          </a:xfrm>
        </p:spPr>
        <p:txBody>
          <a:bodyPr>
            <a:normAutofit fontScale="90000"/>
          </a:bodyPr>
          <a:lstStyle/>
          <a:p>
            <a:pPr>
              <a:lnSpc>
                <a:spcPct val="100000"/>
              </a:lnSpc>
            </a:pPr>
            <a:r>
              <a:rPr lang="en-US" dirty="0"/>
              <a:t>Impact Financing: i </a:t>
            </a:r>
            <a:r>
              <a:rPr lang="en-US" dirty="0" err="1"/>
              <a:t>criteri</a:t>
            </a:r>
            <a:r>
              <a:rPr lang="en-US" dirty="0"/>
              <a:t> con cui </a:t>
            </a:r>
            <a:r>
              <a:rPr lang="en-US" dirty="0" err="1"/>
              <a:t>selezioniamo</a:t>
            </a:r>
            <a:r>
              <a:rPr lang="en-US" dirty="0"/>
              <a:t> le </a:t>
            </a:r>
            <a:r>
              <a:rPr lang="en-US" dirty="0" err="1"/>
              <a:t>iniziative</a:t>
            </a:r>
            <a:r>
              <a:rPr lang="en-US" dirty="0"/>
              <a:t> da </a:t>
            </a:r>
            <a:r>
              <a:rPr lang="en-US" dirty="0" err="1"/>
              <a:t>supportare</a:t>
            </a:r>
            <a:endParaRPr lang="en-US" dirty="0"/>
          </a:p>
        </p:txBody>
      </p:sp>
      <p:grpSp>
        <p:nvGrpSpPr>
          <p:cNvPr id="12" name="Group 11"/>
          <p:cNvGrpSpPr/>
          <p:nvPr/>
        </p:nvGrpSpPr>
        <p:grpSpPr>
          <a:xfrm>
            <a:off x="575892" y="1268760"/>
            <a:ext cx="7968885" cy="4064000"/>
            <a:chOff x="796432" y="1700808"/>
            <a:chExt cx="6014316" cy="4064000"/>
          </a:xfrm>
        </p:grpSpPr>
        <p:grpSp>
          <p:nvGrpSpPr>
            <p:cNvPr id="7" name="Group 6"/>
            <p:cNvGrpSpPr/>
            <p:nvPr/>
          </p:nvGrpSpPr>
          <p:grpSpPr>
            <a:xfrm>
              <a:off x="796432" y="1700808"/>
              <a:ext cx="6014316" cy="4064000"/>
              <a:chOff x="1246960" y="2173312"/>
              <a:chExt cx="6133352" cy="4064000"/>
            </a:xfrm>
          </p:grpSpPr>
          <p:graphicFrame>
            <p:nvGraphicFramePr>
              <p:cNvPr id="5" name="Diagram 4"/>
              <p:cNvGraphicFramePr/>
              <p:nvPr>
                <p:extLst>
                  <p:ext uri="{D42A27DB-BD31-4B8C-83A1-F6EECF244321}">
                    <p14:modId xmlns:p14="http://schemas.microsoft.com/office/powerpoint/2010/main" val="3271891048"/>
                  </p:ext>
                </p:extLst>
              </p:nvPr>
            </p:nvGraphicFramePr>
            <p:xfrm>
              <a:off x="1648247" y="2173312"/>
              <a:ext cx="5732065"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p:cNvSpPr txBox="1"/>
              <p:nvPr/>
            </p:nvSpPr>
            <p:spPr>
              <a:xfrm>
                <a:off x="1651453" y="2530996"/>
                <a:ext cx="945251" cy="276999"/>
              </a:xfrm>
              <a:prstGeom prst="rect">
                <a:avLst/>
              </a:prstGeom>
              <a:noFill/>
            </p:spPr>
            <p:txBody>
              <a:bodyPr wrap="square" rtlCol="0">
                <a:spAutoFit/>
              </a:bodyPr>
              <a:lstStyle/>
              <a:p>
                <a:r>
                  <a:rPr lang="it-IT" sz="1200" b="1" dirty="0">
                    <a:latin typeface="+mj-lt"/>
                  </a:rPr>
                  <a:t>RILEVANZA</a:t>
                </a:r>
              </a:p>
            </p:txBody>
          </p:sp>
          <p:sp>
            <p:nvSpPr>
              <p:cNvPr id="34" name="TextBox 33"/>
              <p:cNvSpPr txBox="1"/>
              <p:nvPr/>
            </p:nvSpPr>
            <p:spPr>
              <a:xfrm>
                <a:off x="1994183" y="3313559"/>
                <a:ext cx="1065479" cy="276999"/>
              </a:xfrm>
              <a:prstGeom prst="rect">
                <a:avLst/>
              </a:prstGeom>
              <a:noFill/>
            </p:spPr>
            <p:txBody>
              <a:bodyPr wrap="square" rtlCol="0">
                <a:spAutoFit/>
              </a:bodyPr>
              <a:lstStyle>
                <a:defPPr>
                  <a:defRPr lang="de-DE"/>
                </a:defPPr>
                <a:lvl1pPr>
                  <a:defRPr sz="1200" b="1">
                    <a:latin typeface="+mj-lt"/>
                  </a:defRPr>
                </a:lvl1pPr>
              </a:lstStyle>
              <a:p>
                <a:r>
                  <a:rPr lang="it-IT" dirty="0"/>
                  <a:t>DIMENSIONE</a:t>
                </a:r>
              </a:p>
            </p:txBody>
          </p:sp>
          <p:sp>
            <p:nvSpPr>
              <p:cNvPr id="35" name="TextBox 34"/>
              <p:cNvSpPr txBox="1"/>
              <p:nvPr/>
            </p:nvSpPr>
            <p:spPr>
              <a:xfrm>
                <a:off x="1948550" y="3949763"/>
                <a:ext cx="1292161" cy="276999"/>
              </a:xfrm>
              <a:prstGeom prst="rect">
                <a:avLst/>
              </a:prstGeom>
              <a:noFill/>
            </p:spPr>
            <p:txBody>
              <a:bodyPr wrap="square" rtlCol="0">
                <a:spAutoFit/>
              </a:bodyPr>
              <a:lstStyle/>
              <a:p>
                <a:pPr algn="ctr"/>
                <a:r>
                  <a:rPr lang="it-IT" sz="1200" b="1" dirty="0">
                    <a:latin typeface="+mj-lt"/>
                  </a:rPr>
                  <a:t>LIVELLO INNOVAZIONE</a:t>
                </a:r>
              </a:p>
            </p:txBody>
          </p:sp>
          <p:sp>
            <p:nvSpPr>
              <p:cNvPr id="36" name="TextBox 35"/>
              <p:cNvSpPr txBox="1"/>
              <p:nvPr/>
            </p:nvSpPr>
            <p:spPr>
              <a:xfrm>
                <a:off x="1993995" y="4833099"/>
                <a:ext cx="1041771" cy="276999"/>
              </a:xfrm>
              <a:prstGeom prst="rect">
                <a:avLst/>
              </a:prstGeom>
              <a:noFill/>
            </p:spPr>
            <p:txBody>
              <a:bodyPr wrap="square" rtlCol="0">
                <a:spAutoFit/>
              </a:bodyPr>
              <a:lstStyle/>
              <a:p>
                <a:r>
                  <a:rPr lang="it-IT" sz="1200" b="1" dirty="0">
                    <a:latin typeface="+mj-lt"/>
                  </a:rPr>
                  <a:t>SCALABILITÀ</a:t>
                </a:r>
              </a:p>
            </p:txBody>
          </p:sp>
          <p:sp>
            <p:nvSpPr>
              <p:cNvPr id="37" name="TextBox 36"/>
              <p:cNvSpPr txBox="1"/>
              <p:nvPr/>
            </p:nvSpPr>
            <p:spPr>
              <a:xfrm>
                <a:off x="1246960" y="5478164"/>
                <a:ext cx="1715479" cy="461665"/>
              </a:xfrm>
              <a:prstGeom prst="rect">
                <a:avLst/>
              </a:prstGeom>
              <a:noFill/>
            </p:spPr>
            <p:txBody>
              <a:bodyPr wrap="square" rtlCol="0">
                <a:spAutoFit/>
              </a:bodyPr>
              <a:lstStyle/>
              <a:p>
                <a:pPr algn="ctr"/>
                <a:r>
                  <a:rPr lang="it-IT" sz="1200" b="1" dirty="0">
                    <a:latin typeface="+mj-lt"/>
                  </a:rPr>
                  <a:t>RELAZIONI </a:t>
                </a:r>
              </a:p>
              <a:p>
                <a:pPr algn="ctr"/>
                <a:r>
                  <a:rPr lang="it-IT" sz="1200" b="1" dirty="0">
                    <a:latin typeface="+mj-lt"/>
                  </a:rPr>
                  <a:t>STAKEHOLDER</a:t>
                </a:r>
              </a:p>
            </p:txBody>
          </p:sp>
        </p:grpSp>
        <p:pic>
          <p:nvPicPr>
            <p:cNvPr id="39" name="Immagine 113" descr="Investments circle-01.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2446" y="4103969"/>
              <a:ext cx="252000" cy="252000"/>
            </a:xfrm>
            <a:prstGeom prst="ellipse">
              <a:avLst/>
            </a:prstGeom>
            <a:solidFill>
              <a:srgbClr val="00AFD0"/>
            </a:solidFill>
          </p:spPr>
        </p:pic>
        <p:pic>
          <p:nvPicPr>
            <p:cNvPr id="40" name="Immagine 11" descr="55a bianco-01.pn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61413" y="3357024"/>
              <a:ext cx="252000" cy="252000"/>
            </a:xfrm>
            <a:prstGeom prst="ellipse">
              <a:avLst/>
            </a:prstGeom>
            <a:solidFill>
              <a:srgbClr val="00AFD0"/>
            </a:solidFill>
          </p:spPr>
        </p:pic>
        <p:pic>
          <p:nvPicPr>
            <p:cNvPr id="41" name="Immagine 9" descr="Consulting circle-01.pn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81708" y="4825739"/>
              <a:ext cx="252000" cy="252000"/>
            </a:xfrm>
            <a:prstGeom prst="ellipse">
              <a:avLst/>
            </a:prstGeom>
            <a:solidFill>
              <a:srgbClr val="00AFD0"/>
            </a:solidFill>
          </p:spPr>
        </p:pic>
        <p:pic>
          <p:nvPicPr>
            <p:cNvPr id="42" name="Immagine 201" descr="35a biaco-01.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65107" y="1831594"/>
              <a:ext cx="252000" cy="252000"/>
            </a:xfrm>
            <a:prstGeom prst="ellipse">
              <a:avLst/>
            </a:prstGeom>
            <a:solidFill>
              <a:srgbClr val="00AFD0"/>
            </a:solidFill>
          </p:spPr>
        </p:pic>
        <p:pic>
          <p:nvPicPr>
            <p:cNvPr id="43" name="Immagine 79" descr="Family budget circle-01.pn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402977" y="2641104"/>
              <a:ext cx="252000" cy="252000"/>
            </a:xfrm>
            <a:prstGeom prst="ellipse">
              <a:avLst/>
            </a:prstGeom>
            <a:solidFill>
              <a:srgbClr val="00AFD0"/>
            </a:solidFill>
          </p:spPr>
        </p:pic>
      </p:grpSp>
      <p:sp>
        <p:nvSpPr>
          <p:cNvPr id="9" name="TextBox 8"/>
          <p:cNvSpPr txBox="1"/>
          <p:nvPr/>
        </p:nvSpPr>
        <p:spPr>
          <a:xfrm>
            <a:off x="8623949" y="1567274"/>
            <a:ext cx="3232691" cy="3077766"/>
          </a:xfrm>
          <a:prstGeom prst="rect">
            <a:avLst/>
          </a:prstGeom>
          <a:noFill/>
        </p:spPr>
        <p:txBody>
          <a:bodyPr wrap="square" rtlCol="0">
            <a:spAutoFit/>
          </a:bodyPr>
          <a:lstStyle/>
          <a:p>
            <a:pPr>
              <a:buClr>
                <a:srgbClr val="FF0000"/>
              </a:buClr>
            </a:pPr>
            <a:r>
              <a:rPr lang="it-IT" sz="1600" dirty="0">
                <a:latin typeface="+mj-lt"/>
              </a:rPr>
              <a:t>Progetti capaci di fornire </a:t>
            </a:r>
            <a:r>
              <a:rPr lang="it-IT" sz="1600" b="1" dirty="0">
                <a:latin typeface="+mj-lt"/>
              </a:rPr>
              <a:t>risposte concrete </a:t>
            </a:r>
            <a:r>
              <a:rPr lang="it-IT" sz="1600" dirty="0">
                <a:latin typeface="+mj-lt"/>
              </a:rPr>
              <a:t>nelle seguenti dimensioni sociali:</a:t>
            </a:r>
          </a:p>
          <a:p>
            <a:pPr marL="177800" indent="-177800">
              <a:buClr>
                <a:srgbClr val="FF0000"/>
              </a:buClr>
              <a:buFont typeface="Arial" panose="020B0604020202020204" pitchFamily="34" charset="0"/>
              <a:buChar char="•"/>
            </a:pPr>
            <a:r>
              <a:rPr lang="it-IT" sz="1600" dirty="0">
                <a:latin typeface="+mj-lt"/>
              </a:rPr>
              <a:t>benessere fisico</a:t>
            </a:r>
          </a:p>
          <a:p>
            <a:pPr marL="177800" indent="-177800">
              <a:buClr>
                <a:srgbClr val="FF0000"/>
              </a:buClr>
              <a:buFont typeface="Arial" panose="020B0604020202020204" pitchFamily="34" charset="0"/>
              <a:buChar char="•"/>
            </a:pPr>
            <a:r>
              <a:rPr lang="it-IT" sz="1600" dirty="0">
                <a:latin typeface="+mj-lt"/>
              </a:rPr>
              <a:t>benessere psicologico</a:t>
            </a:r>
          </a:p>
          <a:p>
            <a:pPr marL="177800" indent="-177800">
              <a:buClr>
                <a:srgbClr val="FF0000"/>
              </a:buClr>
              <a:buFont typeface="Arial" panose="020B0604020202020204" pitchFamily="34" charset="0"/>
              <a:buChar char="•"/>
            </a:pPr>
            <a:r>
              <a:rPr lang="it-IT" sz="1600" dirty="0">
                <a:latin typeface="+mj-lt"/>
              </a:rPr>
              <a:t>inclusione sociale</a:t>
            </a:r>
          </a:p>
          <a:p>
            <a:pPr marL="177800" indent="-177800">
              <a:buClr>
                <a:srgbClr val="FF0000"/>
              </a:buClr>
              <a:buFont typeface="Arial" panose="020B0604020202020204" pitchFamily="34" charset="0"/>
              <a:buChar char="•"/>
            </a:pPr>
            <a:r>
              <a:rPr lang="it-IT" sz="1600" dirty="0">
                <a:latin typeface="+mj-lt"/>
              </a:rPr>
              <a:t>inclusione lavorativa</a:t>
            </a:r>
          </a:p>
          <a:p>
            <a:pPr marL="177800" indent="-177800">
              <a:buClr>
                <a:srgbClr val="FF0000"/>
              </a:buClr>
              <a:buFont typeface="Arial" panose="020B0604020202020204" pitchFamily="34" charset="0"/>
              <a:buChar char="•"/>
            </a:pPr>
            <a:r>
              <a:rPr lang="it-IT" sz="1600" dirty="0">
                <a:latin typeface="+mj-lt"/>
              </a:rPr>
              <a:t>accessibilità beni e servizi primari</a:t>
            </a:r>
          </a:p>
          <a:p>
            <a:pPr marL="177800" indent="-177800">
              <a:buClr>
                <a:srgbClr val="FF0000"/>
              </a:buClr>
              <a:buFont typeface="Arial" panose="020B0604020202020204" pitchFamily="34" charset="0"/>
              <a:buChar char="•"/>
            </a:pPr>
            <a:r>
              <a:rPr lang="it-IT" sz="1600" dirty="0">
                <a:latin typeface="+mj-lt"/>
              </a:rPr>
              <a:t>educazione/formazione</a:t>
            </a:r>
          </a:p>
          <a:p>
            <a:pPr marL="177800" indent="-177800">
              <a:buClr>
                <a:srgbClr val="FF0000"/>
              </a:buClr>
              <a:buFont typeface="Arial" panose="020B0604020202020204" pitchFamily="34" charset="0"/>
              <a:buChar char="•"/>
            </a:pPr>
            <a:r>
              <a:rPr lang="it-IT" sz="1600" dirty="0">
                <a:latin typeface="+mj-lt"/>
              </a:rPr>
              <a:t>valorizzazione economico-culturale del territorio</a:t>
            </a:r>
          </a:p>
          <a:p>
            <a:pPr marL="285750" indent="-285750">
              <a:buClr>
                <a:srgbClr val="FF0000"/>
              </a:buClr>
              <a:buFont typeface="Arial" panose="020B0604020202020204" pitchFamily="34" charset="0"/>
              <a:buChar char="•"/>
            </a:pPr>
            <a:endParaRPr lang="it-IT" dirty="0">
              <a:latin typeface="+mj-lt"/>
            </a:endParaRPr>
          </a:p>
        </p:txBody>
      </p:sp>
      <p:sp>
        <p:nvSpPr>
          <p:cNvPr id="11" name="Rounded Rectangle 10"/>
          <p:cNvSpPr/>
          <p:nvPr/>
        </p:nvSpPr>
        <p:spPr>
          <a:xfrm>
            <a:off x="8623951" y="1290864"/>
            <a:ext cx="3232691" cy="3960438"/>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600" dirty="0"/>
          </a:p>
        </p:txBody>
      </p:sp>
      <p:sp>
        <p:nvSpPr>
          <p:cNvPr id="25" name="Rounded Rectangle 105"/>
          <p:cNvSpPr/>
          <p:nvPr/>
        </p:nvSpPr>
        <p:spPr>
          <a:xfrm>
            <a:off x="47328" y="2461056"/>
            <a:ext cx="1351405" cy="1605990"/>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fontAlgn="base">
              <a:spcBef>
                <a:spcPct val="0"/>
              </a:spcBef>
              <a:spcAft>
                <a:spcPct val="0"/>
              </a:spcAft>
            </a:pPr>
            <a:endParaRPr lang="it-IT" sz="1600" dirty="0">
              <a:solidFill>
                <a:srgbClr val="FFFFFF"/>
              </a:solidFill>
            </a:endParaRPr>
          </a:p>
        </p:txBody>
      </p:sp>
      <p:sp>
        <p:nvSpPr>
          <p:cNvPr id="26" name="TextBox 108"/>
          <p:cNvSpPr txBox="1"/>
          <p:nvPr/>
        </p:nvSpPr>
        <p:spPr>
          <a:xfrm>
            <a:off x="84460" y="3366037"/>
            <a:ext cx="1259517" cy="564080"/>
          </a:xfrm>
          <a:prstGeom prst="rect">
            <a:avLst/>
          </a:prstGeom>
          <a:noFill/>
          <a:ln w="25400">
            <a:noFill/>
          </a:ln>
          <a:effectLst/>
        </p:spPr>
        <p:style>
          <a:lnRef idx="1">
            <a:schemeClr val="accent1"/>
          </a:lnRef>
          <a:fillRef idx="3">
            <a:schemeClr val="accent1"/>
          </a:fillRef>
          <a:effectRef idx="2">
            <a:schemeClr val="accent1"/>
          </a:effectRef>
          <a:fontRef idx="minor">
            <a:schemeClr val="lt1"/>
          </a:fontRef>
        </p:style>
        <p:txBody>
          <a:bodyPr lIns="0" tIns="36000" rIns="0" bIns="36000" rtlCol="0" anchor="ctr" anchorCtr="0"/>
          <a:lstStyle>
            <a:defPPr>
              <a:defRPr lang="de-DE"/>
            </a:defPPr>
            <a:lvl1pPr>
              <a:defRPr sz="2400" b="1">
                <a:latin typeface="UniCredit" panose="02000506040000020004"/>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algn="ctr" fontAlgn="base">
              <a:spcBef>
                <a:spcPct val="0"/>
              </a:spcBef>
              <a:spcAft>
                <a:spcPct val="0"/>
              </a:spcAft>
            </a:pPr>
            <a:r>
              <a:rPr lang="it-IT" sz="1600" dirty="0">
                <a:solidFill>
                  <a:srgbClr val="000000"/>
                </a:solidFill>
                <a:latin typeface="+mn-lt"/>
              </a:rPr>
              <a:t>Progetto/</a:t>
            </a:r>
          </a:p>
          <a:p>
            <a:pPr algn="ctr" fontAlgn="base">
              <a:spcBef>
                <a:spcPct val="0"/>
              </a:spcBef>
              <a:spcAft>
                <a:spcPct val="0"/>
              </a:spcAft>
            </a:pPr>
            <a:r>
              <a:rPr lang="it-IT" sz="1600" dirty="0">
                <a:solidFill>
                  <a:srgbClr val="000000"/>
                </a:solidFill>
                <a:latin typeface="+mn-lt"/>
              </a:rPr>
              <a:t>impresa</a:t>
            </a:r>
          </a:p>
          <a:p>
            <a:pPr algn="ctr" fontAlgn="base">
              <a:spcBef>
                <a:spcPct val="0"/>
              </a:spcBef>
              <a:spcAft>
                <a:spcPct val="0"/>
              </a:spcAft>
            </a:pPr>
            <a:r>
              <a:rPr lang="it-IT" sz="1600" dirty="0">
                <a:solidFill>
                  <a:srgbClr val="000000"/>
                </a:solidFill>
                <a:latin typeface="+mn-lt"/>
              </a:rPr>
              <a:t>sociale</a:t>
            </a:r>
          </a:p>
        </p:txBody>
      </p:sp>
      <p:sp>
        <p:nvSpPr>
          <p:cNvPr id="27" name="Freeform 14"/>
          <p:cNvSpPr>
            <a:spLocks noEditPoints="1"/>
          </p:cNvSpPr>
          <p:nvPr/>
        </p:nvSpPr>
        <p:spPr bwMode="auto">
          <a:xfrm>
            <a:off x="253162" y="2587006"/>
            <a:ext cx="878812" cy="692397"/>
          </a:xfrm>
          <a:custGeom>
            <a:avLst/>
            <a:gdLst>
              <a:gd name="T0" fmla="*/ 2507 w 3968"/>
              <a:gd name="T1" fmla="*/ 2452 h 3348"/>
              <a:gd name="T2" fmla="*/ 2451 w 3968"/>
              <a:gd name="T3" fmla="*/ 2127 h 3348"/>
              <a:gd name="T4" fmla="*/ 2299 w 3968"/>
              <a:gd name="T5" fmla="*/ 1850 h 3348"/>
              <a:gd name="T6" fmla="*/ 2068 w 3968"/>
              <a:gd name="T7" fmla="*/ 1636 h 3348"/>
              <a:gd name="T8" fmla="*/ 1777 w 3968"/>
              <a:gd name="T9" fmla="*/ 1507 h 3348"/>
              <a:gd name="T10" fmla="*/ 1462 w 3968"/>
              <a:gd name="T11" fmla="*/ 1475 h 3348"/>
              <a:gd name="T12" fmla="*/ 1864 w 3968"/>
              <a:gd name="T13" fmla="*/ 689 h 3348"/>
              <a:gd name="T14" fmla="*/ 1721 w 3968"/>
              <a:gd name="T15" fmla="*/ 812 h 3348"/>
              <a:gd name="T16" fmla="*/ 1667 w 3968"/>
              <a:gd name="T17" fmla="*/ 998 h 3348"/>
              <a:gd name="T18" fmla="*/ 1721 w 3968"/>
              <a:gd name="T19" fmla="*/ 1183 h 3348"/>
              <a:gd name="T20" fmla="*/ 1864 w 3968"/>
              <a:gd name="T21" fmla="*/ 1307 h 3348"/>
              <a:gd name="T22" fmla="*/ 2058 w 3968"/>
              <a:gd name="T23" fmla="*/ 1336 h 3348"/>
              <a:gd name="T24" fmla="*/ 2232 w 3968"/>
              <a:gd name="T25" fmla="*/ 1256 h 3348"/>
              <a:gd name="T26" fmla="*/ 2335 w 3968"/>
              <a:gd name="T27" fmla="*/ 1096 h 3348"/>
              <a:gd name="T28" fmla="*/ 2335 w 3968"/>
              <a:gd name="T29" fmla="*/ 900 h 3348"/>
              <a:gd name="T30" fmla="*/ 2232 w 3968"/>
              <a:gd name="T31" fmla="*/ 741 h 3348"/>
              <a:gd name="T32" fmla="*/ 2058 w 3968"/>
              <a:gd name="T33" fmla="*/ 661 h 3348"/>
              <a:gd name="T34" fmla="*/ 1218 w 3968"/>
              <a:gd name="T35" fmla="*/ 13 h 3348"/>
              <a:gd name="T36" fmla="*/ 1527 w 3968"/>
              <a:gd name="T37" fmla="*/ 113 h 3348"/>
              <a:gd name="T38" fmla="*/ 1789 w 3968"/>
              <a:gd name="T39" fmla="*/ 300 h 3348"/>
              <a:gd name="T40" fmla="*/ 1984 w 3968"/>
              <a:gd name="T41" fmla="*/ 561 h 3348"/>
              <a:gd name="T42" fmla="*/ 2179 w 3968"/>
              <a:gd name="T43" fmla="*/ 300 h 3348"/>
              <a:gd name="T44" fmla="*/ 2441 w 3968"/>
              <a:gd name="T45" fmla="*/ 113 h 3348"/>
              <a:gd name="T46" fmla="*/ 2749 w 3968"/>
              <a:gd name="T47" fmla="*/ 13 h 3348"/>
              <a:gd name="T48" fmla="*/ 3095 w 3968"/>
              <a:gd name="T49" fmla="*/ 16 h 3348"/>
              <a:gd name="T50" fmla="*/ 3422 w 3968"/>
              <a:gd name="T51" fmla="*/ 130 h 3348"/>
              <a:gd name="T52" fmla="*/ 3690 w 3968"/>
              <a:gd name="T53" fmla="*/ 340 h 3348"/>
              <a:gd name="T54" fmla="*/ 3878 w 3968"/>
              <a:gd name="T55" fmla="*/ 624 h 3348"/>
              <a:gd name="T56" fmla="*/ 3965 w 3968"/>
              <a:gd name="T57" fmla="*/ 963 h 3348"/>
              <a:gd name="T58" fmla="*/ 3954 w 3968"/>
              <a:gd name="T59" fmla="*/ 1205 h 3348"/>
              <a:gd name="T60" fmla="*/ 3902 w 3968"/>
              <a:gd name="T61" fmla="*/ 1386 h 3348"/>
              <a:gd name="T62" fmla="*/ 3841 w 3968"/>
              <a:gd name="T63" fmla="*/ 1521 h 3348"/>
              <a:gd name="T64" fmla="*/ 3802 w 3968"/>
              <a:gd name="T65" fmla="*/ 1592 h 3348"/>
              <a:gd name="T66" fmla="*/ 3733 w 3968"/>
              <a:gd name="T67" fmla="*/ 1687 h 3348"/>
              <a:gd name="T68" fmla="*/ 3618 w 3968"/>
              <a:gd name="T69" fmla="*/ 1828 h 3348"/>
              <a:gd name="T70" fmla="*/ 3518 w 3968"/>
              <a:gd name="T71" fmla="*/ 1938 h 3348"/>
              <a:gd name="T72" fmla="*/ 2098 w 3968"/>
              <a:gd name="T73" fmla="*/ 3325 h 3348"/>
              <a:gd name="T74" fmla="*/ 1943 w 3968"/>
              <a:gd name="T75" fmla="*/ 3346 h 3348"/>
              <a:gd name="T76" fmla="*/ 1800 w 3968"/>
              <a:gd name="T77" fmla="*/ 3286 h 3348"/>
              <a:gd name="T78" fmla="*/ 336 w 3968"/>
              <a:gd name="T79" fmla="*/ 1820 h 3348"/>
              <a:gd name="T80" fmla="*/ 211 w 3968"/>
              <a:gd name="T81" fmla="*/ 1658 h 3348"/>
              <a:gd name="T82" fmla="*/ 153 w 3968"/>
              <a:gd name="T83" fmla="*/ 1572 h 3348"/>
              <a:gd name="T84" fmla="*/ 108 w 3968"/>
              <a:gd name="T85" fmla="*/ 1485 h 3348"/>
              <a:gd name="T86" fmla="*/ 50 w 3968"/>
              <a:gd name="T87" fmla="*/ 1338 h 3348"/>
              <a:gd name="T88" fmla="*/ 7 w 3968"/>
              <a:gd name="T89" fmla="*/ 1154 h 3348"/>
              <a:gd name="T90" fmla="*/ 16 w 3968"/>
              <a:gd name="T91" fmla="*/ 874 h 3348"/>
              <a:gd name="T92" fmla="*/ 130 w 3968"/>
              <a:gd name="T93" fmla="*/ 547 h 3348"/>
              <a:gd name="T94" fmla="*/ 339 w 3968"/>
              <a:gd name="T95" fmla="*/ 280 h 3348"/>
              <a:gd name="T96" fmla="*/ 623 w 3968"/>
              <a:gd name="T97" fmla="*/ 92 h 3348"/>
              <a:gd name="T98" fmla="*/ 962 w 3968"/>
              <a:gd name="T99" fmla="*/ 4 h 3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68" h="3348">
                <a:moveTo>
                  <a:pt x="1462" y="1475"/>
                </a:moveTo>
                <a:lnTo>
                  <a:pt x="1462" y="2840"/>
                </a:lnTo>
                <a:lnTo>
                  <a:pt x="2507" y="2840"/>
                </a:lnTo>
                <a:lnTo>
                  <a:pt x="2507" y="2452"/>
                </a:lnTo>
                <a:lnTo>
                  <a:pt x="2503" y="2367"/>
                </a:lnTo>
                <a:lnTo>
                  <a:pt x="2492" y="2285"/>
                </a:lnTo>
                <a:lnTo>
                  <a:pt x="2475" y="2205"/>
                </a:lnTo>
                <a:lnTo>
                  <a:pt x="2451" y="2127"/>
                </a:lnTo>
                <a:lnTo>
                  <a:pt x="2422" y="2053"/>
                </a:lnTo>
                <a:lnTo>
                  <a:pt x="2387" y="1982"/>
                </a:lnTo>
                <a:lnTo>
                  <a:pt x="2345" y="1914"/>
                </a:lnTo>
                <a:lnTo>
                  <a:pt x="2299" y="1850"/>
                </a:lnTo>
                <a:lnTo>
                  <a:pt x="2248" y="1790"/>
                </a:lnTo>
                <a:lnTo>
                  <a:pt x="2193" y="1735"/>
                </a:lnTo>
                <a:lnTo>
                  <a:pt x="2132" y="1683"/>
                </a:lnTo>
                <a:lnTo>
                  <a:pt x="2068" y="1636"/>
                </a:lnTo>
                <a:lnTo>
                  <a:pt x="2000" y="1595"/>
                </a:lnTo>
                <a:lnTo>
                  <a:pt x="1928" y="1560"/>
                </a:lnTo>
                <a:lnTo>
                  <a:pt x="1855" y="1531"/>
                </a:lnTo>
                <a:lnTo>
                  <a:pt x="1777" y="1507"/>
                </a:lnTo>
                <a:lnTo>
                  <a:pt x="1697" y="1490"/>
                </a:lnTo>
                <a:lnTo>
                  <a:pt x="1615" y="1479"/>
                </a:lnTo>
                <a:lnTo>
                  <a:pt x="1531" y="1475"/>
                </a:lnTo>
                <a:lnTo>
                  <a:pt x="1462" y="1475"/>
                </a:lnTo>
                <a:close/>
                <a:moveTo>
                  <a:pt x="2008" y="657"/>
                </a:moveTo>
                <a:lnTo>
                  <a:pt x="1958" y="661"/>
                </a:lnTo>
                <a:lnTo>
                  <a:pt x="1909" y="672"/>
                </a:lnTo>
                <a:lnTo>
                  <a:pt x="1864" y="689"/>
                </a:lnTo>
                <a:lnTo>
                  <a:pt x="1822" y="712"/>
                </a:lnTo>
                <a:lnTo>
                  <a:pt x="1784" y="741"/>
                </a:lnTo>
                <a:lnTo>
                  <a:pt x="1750" y="773"/>
                </a:lnTo>
                <a:lnTo>
                  <a:pt x="1721" y="812"/>
                </a:lnTo>
                <a:lnTo>
                  <a:pt x="1698" y="853"/>
                </a:lnTo>
                <a:lnTo>
                  <a:pt x="1681" y="900"/>
                </a:lnTo>
                <a:lnTo>
                  <a:pt x="1670" y="948"/>
                </a:lnTo>
                <a:lnTo>
                  <a:pt x="1667" y="998"/>
                </a:lnTo>
                <a:lnTo>
                  <a:pt x="1670" y="1049"/>
                </a:lnTo>
                <a:lnTo>
                  <a:pt x="1681" y="1096"/>
                </a:lnTo>
                <a:lnTo>
                  <a:pt x="1698" y="1142"/>
                </a:lnTo>
                <a:lnTo>
                  <a:pt x="1721" y="1183"/>
                </a:lnTo>
                <a:lnTo>
                  <a:pt x="1750" y="1222"/>
                </a:lnTo>
                <a:lnTo>
                  <a:pt x="1784" y="1256"/>
                </a:lnTo>
                <a:lnTo>
                  <a:pt x="1822" y="1284"/>
                </a:lnTo>
                <a:lnTo>
                  <a:pt x="1864" y="1307"/>
                </a:lnTo>
                <a:lnTo>
                  <a:pt x="1909" y="1325"/>
                </a:lnTo>
                <a:lnTo>
                  <a:pt x="1958" y="1336"/>
                </a:lnTo>
                <a:lnTo>
                  <a:pt x="2008" y="1340"/>
                </a:lnTo>
                <a:lnTo>
                  <a:pt x="2058" y="1336"/>
                </a:lnTo>
                <a:lnTo>
                  <a:pt x="2107" y="1325"/>
                </a:lnTo>
                <a:lnTo>
                  <a:pt x="2152" y="1307"/>
                </a:lnTo>
                <a:lnTo>
                  <a:pt x="2194" y="1284"/>
                </a:lnTo>
                <a:lnTo>
                  <a:pt x="2232" y="1256"/>
                </a:lnTo>
                <a:lnTo>
                  <a:pt x="2265" y="1222"/>
                </a:lnTo>
                <a:lnTo>
                  <a:pt x="2295" y="1183"/>
                </a:lnTo>
                <a:lnTo>
                  <a:pt x="2318" y="1142"/>
                </a:lnTo>
                <a:lnTo>
                  <a:pt x="2335" y="1096"/>
                </a:lnTo>
                <a:lnTo>
                  <a:pt x="2345" y="1049"/>
                </a:lnTo>
                <a:lnTo>
                  <a:pt x="2349" y="998"/>
                </a:lnTo>
                <a:lnTo>
                  <a:pt x="2345" y="948"/>
                </a:lnTo>
                <a:lnTo>
                  <a:pt x="2335" y="900"/>
                </a:lnTo>
                <a:lnTo>
                  <a:pt x="2318" y="853"/>
                </a:lnTo>
                <a:lnTo>
                  <a:pt x="2295" y="812"/>
                </a:lnTo>
                <a:lnTo>
                  <a:pt x="2265" y="773"/>
                </a:lnTo>
                <a:lnTo>
                  <a:pt x="2232" y="741"/>
                </a:lnTo>
                <a:lnTo>
                  <a:pt x="2194" y="712"/>
                </a:lnTo>
                <a:lnTo>
                  <a:pt x="2152" y="689"/>
                </a:lnTo>
                <a:lnTo>
                  <a:pt x="2107" y="672"/>
                </a:lnTo>
                <a:lnTo>
                  <a:pt x="2058" y="661"/>
                </a:lnTo>
                <a:lnTo>
                  <a:pt x="2008" y="657"/>
                </a:lnTo>
                <a:close/>
                <a:moveTo>
                  <a:pt x="1052" y="0"/>
                </a:moveTo>
                <a:lnTo>
                  <a:pt x="1136" y="4"/>
                </a:lnTo>
                <a:lnTo>
                  <a:pt x="1218" y="13"/>
                </a:lnTo>
                <a:lnTo>
                  <a:pt x="1299" y="29"/>
                </a:lnTo>
                <a:lnTo>
                  <a:pt x="1377" y="51"/>
                </a:lnTo>
                <a:lnTo>
                  <a:pt x="1453" y="80"/>
                </a:lnTo>
                <a:lnTo>
                  <a:pt x="1527" y="113"/>
                </a:lnTo>
                <a:lnTo>
                  <a:pt x="1598" y="152"/>
                </a:lnTo>
                <a:lnTo>
                  <a:pt x="1665" y="196"/>
                </a:lnTo>
                <a:lnTo>
                  <a:pt x="1728" y="246"/>
                </a:lnTo>
                <a:lnTo>
                  <a:pt x="1789" y="300"/>
                </a:lnTo>
                <a:lnTo>
                  <a:pt x="1845" y="359"/>
                </a:lnTo>
                <a:lnTo>
                  <a:pt x="1896" y="422"/>
                </a:lnTo>
                <a:lnTo>
                  <a:pt x="1943" y="490"/>
                </a:lnTo>
                <a:lnTo>
                  <a:pt x="1984" y="561"/>
                </a:lnTo>
                <a:lnTo>
                  <a:pt x="2025" y="490"/>
                </a:lnTo>
                <a:lnTo>
                  <a:pt x="2073" y="422"/>
                </a:lnTo>
                <a:lnTo>
                  <a:pt x="2124" y="359"/>
                </a:lnTo>
                <a:lnTo>
                  <a:pt x="2179" y="300"/>
                </a:lnTo>
                <a:lnTo>
                  <a:pt x="2240" y="246"/>
                </a:lnTo>
                <a:lnTo>
                  <a:pt x="2303" y="196"/>
                </a:lnTo>
                <a:lnTo>
                  <a:pt x="2371" y="152"/>
                </a:lnTo>
                <a:lnTo>
                  <a:pt x="2441" y="113"/>
                </a:lnTo>
                <a:lnTo>
                  <a:pt x="2515" y="80"/>
                </a:lnTo>
                <a:lnTo>
                  <a:pt x="2590" y="51"/>
                </a:lnTo>
                <a:lnTo>
                  <a:pt x="2669" y="29"/>
                </a:lnTo>
                <a:lnTo>
                  <a:pt x="2749" y="13"/>
                </a:lnTo>
                <a:lnTo>
                  <a:pt x="2832" y="4"/>
                </a:lnTo>
                <a:lnTo>
                  <a:pt x="2915" y="0"/>
                </a:lnTo>
                <a:lnTo>
                  <a:pt x="3006" y="4"/>
                </a:lnTo>
                <a:lnTo>
                  <a:pt x="3095" y="16"/>
                </a:lnTo>
                <a:lnTo>
                  <a:pt x="3181" y="34"/>
                </a:lnTo>
                <a:lnTo>
                  <a:pt x="3264" y="60"/>
                </a:lnTo>
                <a:lnTo>
                  <a:pt x="3344" y="92"/>
                </a:lnTo>
                <a:lnTo>
                  <a:pt x="3422" y="130"/>
                </a:lnTo>
                <a:lnTo>
                  <a:pt x="3495" y="175"/>
                </a:lnTo>
                <a:lnTo>
                  <a:pt x="3564" y="224"/>
                </a:lnTo>
                <a:lnTo>
                  <a:pt x="3629" y="280"/>
                </a:lnTo>
                <a:lnTo>
                  <a:pt x="3690" y="340"/>
                </a:lnTo>
                <a:lnTo>
                  <a:pt x="3744" y="405"/>
                </a:lnTo>
                <a:lnTo>
                  <a:pt x="3794" y="474"/>
                </a:lnTo>
                <a:lnTo>
                  <a:pt x="3839" y="547"/>
                </a:lnTo>
                <a:lnTo>
                  <a:pt x="3878" y="624"/>
                </a:lnTo>
                <a:lnTo>
                  <a:pt x="3909" y="704"/>
                </a:lnTo>
                <a:lnTo>
                  <a:pt x="3935" y="788"/>
                </a:lnTo>
                <a:lnTo>
                  <a:pt x="3953" y="874"/>
                </a:lnTo>
                <a:lnTo>
                  <a:pt x="3965" y="963"/>
                </a:lnTo>
                <a:lnTo>
                  <a:pt x="3968" y="1053"/>
                </a:lnTo>
                <a:lnTo>
                  <a:pt x="3967" y="1106"/>
                </a:lnTo>
                <a:lnTo>
                  <a:pt x="3961" y="1155"/>
                </a:lnTo>
                <a:lnTo>
                  <a:pt x="3954" y="1205"/>
                </a:lnTo>
                <a:lnTo>
                  <a:pt x="3943" y="1253"/>
                </a:lnTo>
                <a:lnTo>
                  <a:pt x="3931" y="1300"/>
                </a:lnTo>
                <a:lnTo>
                  <a:pt x="3916" y="1344"/>
                </a:lnTo>
                <a:lnTo>
                  <a:pt x="3902" y="1386"/>
                </a:lnTo>
                <a:lnTo>
                  <a:pt x="3886" y="1424"/>
                </a:lnTo>
                <a:lnTo>
                  <a:pt x="3872" y="1461"/>
                </a:lnTo>
                <a:lnTo>
                  <a:pt x="3856" y="1492"/>
                </a:lnTo>
                <a:lnTo>
                  <a:pt x="3841" y="1521"/>
                </a:lnTo>
                <a:lnTo>
                  <a:pt x="3829" y="1546"/>
                </a:lnTo>
                <a:lnTo>
                  <a:pt x="3817" y="1566"/>
                </a:lnTo>
                <a:lnTo>
                  <a:pt x="3808" y="1582"/>
                </a:lnTo>
                <a:lnTo>
                  <a:pt x="3802" y="1592"/>
                </a:lnTo>
                <a:lnTo>
                  <a:pt x="3800" y="1596"/>
                </a:lnTo>
                <a:lnTo>
                  <a:pt x="3781" y="1624"/>
                </a:lnTo>
                <a:lnTo>
                  <a:pt x="3759" y="1655"/>
                </a:lnTo>
                <a:lnTo>
                  <a:pt x="3733" y="1687"/>
                </a:lnTo>
                <a:lnTo>
                  <a:pt x="3705" y="1723"/>
                </a:lnTo>
                <a:lnTo>
                  <a:pt x="3676" y="1758"/>
                </a:lnTo>
                <a:lnTo>
                  <a:pt x="3647" y="1794"/>
                </a:lnTo>
                <a:lnTo>
                  <a:pt x="3618" y="1828"/>
                </a:lnTo>
                <a:lnTo>
                  <a:pt x="3589" y="1861"/>
                </a:lnTo>
                <a:lnTo>
                  <a:pt x="3562" y="1891"/>
                </a:lnTo>
                <a:lnTo>
                  <a:pt x="3538" y="1916"/>
                </a:lnTo>
                <a:lnTo>
                  <a:pt x="3518" y="1938"/>
                </a:lnTo>
                <a:lnTo>
                  <a:pt x="2198" y="3261"/>
                </a:lnTo>
                <a:lnTo>
                  <a:pt x="2167" y="3286"/>
                </a:lnTo>
                <a:lnTo>
                  <a:pt x="2135" y="3308"/>
                </a:lnTo>
                <a:lnTo>
                  <a:pt x="2098" y="3325"/>
                </a:lnTo>
                <a:lnTo>
                  <a:pt x="2062" y="3338"/>
                </a:lnTo>
                <a:lnTo>
                  <a:pt x="2023" y="3346"/>
                </a:lnTo>
                <a:lnTo>
                  <a:pt x="1983" y="3348"/>
                </a:lnTo>
                <a:lnTo>
                  <a:pt x="1943" y="3346"/>
                </a:lnTo>
                <a:lnTo>
                  <a:pt x="1904" y="3338"/>
                </a:lnTo>
                <a:lnTo>
                  <a:pt x="1868" y="3325"/>
                </a:lnTo>
                <a:lnTo>
                  <a:pt x="1833" y="3308"/>
                </a:lnTo>
                <a:lnTo>
                  <a:pt x="1800" y="3286"/>
                </a:lnTo>
                <a:lnTo>
                  <a:pt x="1770" y="3260"/>
                </a:lnTo>
                <a:lnTo>
                  <a:pt x="399" y="1889"/>
                </a:lnTo>
                <a:lnTo>
                  <a:pt x="368" y="1857"/>
                </a:lnTo>
                <a:lnTo>
                  <a:pt x="336" y="1820"/>
                </a:lnTo>
                <a:lnTo>
                  <a:pt x="303" y="1781"/>
                </a:lnTo>
                <a:lnTo>
                  <a:pt x="270" y="1740"/>
                </a:lnTo>
                <a:lnTo>
                  <a:pt x="240" y="1698"/>
                </a:lnTo>
                <a:lnTo>
                  <a:pt x="211" y="1658"/>
                </a:lnTo>
                <a:lnTo>
                  <a:pt x="184" y="1621"/>
                </a:lnTo>
                <a:lnTo>
                  <a:pt x="161" y="1587"/>
                </a:lnTo>
                <a:lnTo>
                  <a:pt x="159" y="1582"/>
                </a:lnTo>
                <a:lnTo>
                  <a:pt x="153" y="1572"/>
                </a:lnTo>
                <a:lnTo>
                  <a:pt x="144" y="1556"/>
                </a:lnTo>
                <a:lnTo>
                  <a:pt x="133" y="1537"/>
                </a:lnTo>
                <a:lnTo>
                  <a:pt x="121" y="1513"/>
                </a:lnTo>
                <a:lnTo>
                  <a:pt x="108" y="1485"/>
                </a:lnTo>
                <a:lnTo>
                  <a:pt x="93" y="1453"/>
                </a:lnTo>
                <a:lnTo>
                  <a:pt x="79" y="1418"/>
                </a:lnTo>
                <a:lnTo>
                  <a:pt x="63" y="1380"/>
                </a:lnTo>
                <a:lnTo>
                  <a:pt x="50" y="1338"/>
                </a:lnTo>
                <a:lnTo>
                  <a:pt x="36" y="1295"/>
                </a:lnTo>
                <a:lnTo>
                  <a:pt x="24" y="1250"/>
                </a:lnTo>
                <a:lnTo>
                  <a:pt x="15" y="1203"/>
                </a:lnTo>
                <a:lnTo>
                  <a:pt x="7" y="1154"/>
                </a:lnTo>
                <a:lnTo>
                  <a:pt x="1" y="1104"/>
                </a:lnTo>
                <a:lnTo>
                  <a:pt x="0" y="1053"/>
                </a:lnTo>
                <a:lnTo>
                  <a:pt x="4" y="963"/>
                </a:lnTo>
                <a:lnTo>
                  <a:pt x="16" y="874"/>
                </a:lnTo>
                <a:lnTo>
                  <a:pt x="34" y="788"/>
                </a:lnTo>
                <a:lnTo>
                  <a:pt x="59" y="704"/>
                </a:lnTo>
                <a:lnTo>
                  <a:pt x="91" y="624"/>
                </a:lnTo>
                <a:lnTo>
                  <a:pt x="130" y="547"/>
                </a:lnTo>
                <a:lnTo>
                  <a:pt x="175" y="474"/>
                </a:lnTo>
                <a:lnTo>
                  <a:pt x="224" y="405"/>
                </a:lnTo>
                <a:lnTo>
                  <a:pt x="279" y="340"/>
                </a:lnTo>
                <a:lnTo>
                  <a:pt x="339" y="280"/>
                </a:lnTo>
                <a:lnTo>
                  <a:pt x="404" y="224"/>
                </a:lnTo>
                <a:lnTo>
                  <a:pt x="474" y="175"/>
                </a:lnTo>
                <a:lnTo>
                  <a:pt x="547" y="130"/>
                </a:lnTo>
                <a:lnTo>
                  <a:pt x="623" y="92"/>
                </a:lnTo>
                <a:lnTo>
                  <a:pt x="704" y="60"/>
                </a:lnTo>
                <a:lnTo>
                  <a:pt x="787" y="34"/>
                </a:lnTo>
                <a:lnTo>
                  <a:pt x="874" y="16"/>
                </a:lnTo>
                <a:lnTo>
                  <a:pt x="962" y="4"/>
                </a:lnTo>
                <a:lnTo>
                  <a:pt x="1052" y="0"/>
                </a:lnTo>
                <a:close/>
              </a:path>
            </a:pathLst>
          </a:custGeom>
          <a:solidFill>
            <a:srgbClr val="E1061C"/>
          </a:solidFill>
          <a:ln w="0">
            <a:noFill/>
            <a:prstDash val="solid"/>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t-IT" sz="1600">
              <a:solidFill>
                <a:srgbClr val="000000"/>
              </a:solidFill>
              <a:latin typeface="+mn-lt"/>
              <a:cs typeface="Arial" charset="0"/>
            </a:endParaRPr>
          </a:p>
        </p:txBody>
      </p:sp>
      <p:sp>
        <p:nvSpPr>
          <p:cNvPr id="2" name="Rectangle 1">
            <a:extLst>
              <a:ext uri="{FF2B5EF4-FFF2-40B4-BE49-F238E27FC236}">
                <a16:creationId xmlns:a16="http://schemas.microsoft.com/office/drawing/2014/main" id="{7BDE31CF-2428-419B-BC92-68A6FCABA17A}"/>
              </a:ext>
            </a:extLst>
          </p:cNvPr>
          <p:cNvSpPr/>
          <p:nvPr/>
        </p:nvSpPr>
        <p:spPr>
          <a:xfrm>
            <a:off x="180471" y="5373217"/>
            <a:ext cx="11772180" cy="584775"/>
          </a:xfrm>
          <a:prstGeom prst="rect">
            <a:avLst/>
          </a:prstGeom>
          <a:solidFill>
            <a:schemeClr val="bg1">
              <a:lumMod val="75000"/>
            </a:schemeClr>
          </a:solidFill>
        </p:spPr>
        <p:txBody>
          <a:bodyPr wrap="square">
            <a:spAutoFit/>
          </a:bodyPr>
          <a:lstStyle/>
          <a:p>
            <a:pPr algn="just"/>
            <a:r>
              <a:rPr lang="it-IT" sz="1600" b="1" dirty="0"/>
              <a:t>Elementi distintivi del Social Impact Banking in UniCredit</a:t>
            </a:r>
            <a:r>
              <a:rPr lang="it-IT" sz="1600" dirty="0"/>
              <a:t> sono </a:t>
            </a:r>
            <a:r>
              <a:rPr lang="it-IT" sz="1600" b="1" dirty="0"/>
              <a:t>l'integrazione della valutazione economica con quella dell’impatto sociale</a:t>
            </a:r>
            <a:r>
              <a:rPr lang="it-IT" sz="1600" dirty="0"/>
              <a:t> nella scelta delle iniziative da sostenere e la </a:t>
            </a:r>
            <a:r>
              <a:rPr lang="it-IT" sz="1600" b="1" dirty="0"/>
              <a:t>cultura del monitoraggio e misurazione dell’impatto sociale raggiunto</a:t>
            </a:r>
            <a:r>
              <a:rPr lang="it-IT" sz="1600" dirty="0"/>
              <a:t>.</a:t>
            </a:r>
          </a:p>
        </p:txBody>
      </p:sp>
    </p:spTree>
    <p:extLst>
      <p:ext uri="{BB962C8B-B14F-4D97-AF65-F5344CB8AC3E}">
        <p14:creationId xmlns:p14="http://schemas.microsoft.com/office/powerpoint/2010/main" val="464802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1698798284"/>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Diapositiva think-cell" r:id="rId3" imgW="270" imgH="270" progId="TCLayout.ActiveDocument.1">
                  <p:embed/>
                </p:oleObj>
              </mc:Choice>
              <mc:Fallback>
                <p:oleObj name="Diapositiva think-cell" r:id="rId3" imgW="270" imgH="270" progId="TCLayout.ActiveDocument.1">
                  <p:embed/>
                  <p:pic>
                    <p:nvPicPr>
                      <p:cNvPr id="0" name=""/>
                      <p:cNvPicPr/>
                      <p:nvPr/>
                    </p:nvPicPr>
                    <p:blipFill>
                      <a:blip r:embed="rId4"/>
                      <a:stretch>
                        <a:fillRect/>
                      </a:stretch>
                    </p:blipFill>
                    <p:spPr>
                      <a:xfrm>
                        <a:off x="2119" y="1590"/>
                        <a:ext cx="2116" cy="1587"/>
                      </a:xfrm>
                      <a:prstGeom prst="rect">
                        <a:avLst/>
                      </a:prstGeom>
                    </p:spPr>
                  </p:pic>
                </p:oleObj>
              </mc:Fallback>
            </mc:AlternateContent>
          </a:graphicData>
        </a:graphic>
      </p:graphicFrame>
      <p:sp>
        <p:nvSpPr>
          <p:cNvPr id="3" name="Titolo 2"/>
          <p:cNvSpPr>
            <a:spLocks noGrp="1"/>
          </p:cNvSpPr>
          <p:nvPr>
            <p:ph type="title"/>
          </p:nvPr>
        </p:nvSpPr>
        <p:spPr>
          <a:xfrm>
            <a:off x="335360" y="-2007"/>
            <a:ext cx="9121013" cy="1008000"/>
          </a:xfrm>
        </p:spPr>
        <p:txBody>
          <a:bodyPr>
            <a:normAutofit fontScale="90000"/>
          </a:bodyPr>
          <a:lstStyle/>
          <a:p>
            <a:r>
              <a:rPr lang="it-IT" dirty="0"/>
              <a:t>Le iniziative/imprese target dell'Impact Financing</a:t>
            </a:r>
          </a:p>
        </p:txBody>
      </p:sp>
      <p:sp>
        <p:nvSpPr>
          <p:cNvPr id="4" name="Segnaposto numero diapositiva 3"/>
          <p:cNvSpPr>
            <a:spLocks noGrp="1"/>
          </p:cNvSpPr>
          <p:nvPr>
            <p:ph type="sldNum" sz="quarter" idx="4"/>
          </p:nvPr>
        </p:nvSpPr>
        <p:spPr/>
        <p:txBody>
          <a:bodyPr vert="horz" lIns="0" tIns="0" rIns="0" bIns="0" rtlCol="0" anchor="ctr"/>
          <a:lstStyle/>
          <a:p>
            <a:fld id="{9DEDD76A-7D96-6F4D-9EDC-9FC108E5A9F9}" type="slidenum">
              <a:rPr lang="en-US">
                <a:solidFill>
                  <a:srgbClr val="00AFD0"/>
                </a:solidFill>
                <a:latin typeface="+mn-lt"/>
              </a:rPr>
              <a:pPr/>
              <a:t>23</a:t>
            </a:fld>
            <a:endParaRPr lang="en-US">
              <a:solidFill>
                <a:srgbClr val="00AFD0"/>
              </a:solidFill>
              <a:latin typeface="+mn-lt"/>
            </a:endParaRPr>
          </a:p>
        </p:txBody>
      </p:sp>
      <p:sp>
        <p:nvSpPr>
          <p:cNvPr id="22" name="Rectangle 21"/>
          <p:cNvSpPr/>
          <p:nvPr/>
        </p:nvSpPr>
        <p:spPr>
          <a:xfrm rot="10800000">
            <a:off x="2512231" y="4098164"/>
            <a:ext cx="1728192" cy="1124831"/>
          </a:xfrm>
          <a:prstGeom prst="round2DiagRect">
            <a:avLst/>
          </a:prstGeom>
          <a:solidFill>
            <a:schemeClr val="accent2"/>
          </a:solidFill>
          <a:ln w="25400">
            <a:solidFill>
              <a:schemeClr val="bg1"/>
            </a:solidFill>
            <a:miter lim="800000"/>
            <a:headEnd/>
            <a:tailEnd/>
          </a:ln>
          <a:effectLst/>
        </p:spPr>
        <p:txBody>
          <a:bodyPr rot="10800000" vert="horz" wrap="none" lIns="72000" tIns="72000" rIns="72000" bIns="72000" anchor="ctr"/>
          <a:lstStyle/>
          <a:p>
            <a:pPr algn="ctr" eaLnBrk="0" hangingPunct="0"/>
            <a:r>
              <a:rPr lang="it-IT" b="1" dirty="0">
                <a:latin typeface="UniCredit" pitchFamily="50" charset="0"/>
              </a:rPr>
              <a:t>Tipi di</a:t>
            </a:r>
          </a:p>
          <a:p>
            <a:pPr algn="ctr" eaLnBrk="0" hangingPunct="0"/>
            <a:r>
              <a:rPr lang="it-IT" b="1" dirty="0">
                <a:latin typeface="UniCredit" pitchFamily="50" charset="0"/>
              </a:rPr>
              <a:t>imprese*</a:t>
            </a:r>
            <a:endParaRPr lang="it-IT" b="1" dirty="0">
              <a:solidFill>
                <a:schemeClr val="tx1"/>
              </a:solidFill>
              <a:latin typeface="UniCredit" pitchFamily="50" charset="0"/>
            </a:endParaRPr>
          </a:p>
        </p:txBody>
      </p:sp>
      <p:sp>
        <p:nvSpPr>
          <p:cNvPr id="37" name="Rectangle 36"/>
          <p:cNvSpPr/>
          <p:nvPr/>
        </p:nvSpPr>
        <p:spPr>
          <a:xfrm rot="10800000">
            <a:off x="2512231" y="5591250"/>
            <a:ext cx="1728192" cy="646063"/>
          </a:xfrm>
          <a:prstGeom prst="round2DiagRect">
            <a:avLst/>
          </a:prstGeom>
          <a:solidFill>
            <a:schemeClr val="accent2"/>
          </a:solidFill>
          <a:ln w="25400">
            <a:solidFill>
              <a:schemeClr val="bg1"/>
            </a:solidFill>
            <a:miter lim="800000"/>
            <a:headEnd/>
            <a:tailEnd/>
          </a:ln>
          <a:effectLst/>
        </p:spPr>
        <p:txBody>
          <a:bodyPr rot="10800000" vert="horz" wrap="none" lIns="72000" tIns="72000" rIns="72000" bIns="72000" anchor="ctr"/>
          <a:lstStyle/>
          <a:p>
            <a:pPr algn="ctr" eaLnBrk="0" hangingPunct="0"/>
            <a:r>
              <a:rPr lang="it-IT" b="1" dirty="0">
                <a:solidFill>
                  <a:schemeClr val="tx1"/>
                </a:solidFill>
                <a:latin typeface="UniCredit" pitchFamily="50" charset="0"/>
              </a:rPr>
              <a:t>Sostenibilità </a:t>
            </a:r>
          </a:p>
          <a:p>
            <a:pPr algn="ctr" eaLnBrk="0" hangingPunct="0"/>
            <a:r>
              <a:rPr lang="it-IT" b="1" dirty="0">
                <a:latin typeface="UniCredit" pitchFamily="50" charset="0"/>
              </a:rPr>
              <a:t>economica</a:t>
            </a:r>
            <a:endParaRPr lang="it-IT" b="1" dirty="0">
              <a:solidFill>
                <a:schemeClr val="tx1"/>
              </a:solidFill>
              <a:latin typeface="UniCredit" pitchFamily="50" charset="0"/>
            </a:endParaRPr>
          </a:p>
        </p:txBody>
      </p:sp>
      <p:sp>
        <p:nvSpPr>
          <p:cNvPr id="39" name="TextBox 38"/>
          <p:cNvSpPr txBox="1"/>
          <p:nvPr/>
        </p:nvSpPr>
        <p:spPr bwMode="gray">
          <a:xfrm>
            <a:off x="4206485" y="5673046"/>
            <a:ext cx="4673823" cy="492443"/>
          </a:xfrm>
          <a:prstGeom prst="rect">
            <a:avLst/>
          </a:prstGeom>
          <a:noFill/>
        </p:spPr>
        <p:txBody>
          <a:bodyPr wrap="square" lIns="36000" tIns="0" rIns="0" bIns="0" rtlCol="0">
            <a:spAutoFit/>
          </a:bodyPr>
          <a:lstStyle>
            <a:defPPr>
              <a:defRPr lang="it-IT"/>
            </a:defPPr>
            <a:lvl1pPr marL="95250" indent="-95250">
              <a:spcAft>
                <a:spcPts val="0"/>
              </a:spcAft>
              <a:buClr>
                <a:srgbClr val="C00000"/>
              </a:buClr>
              <a:buFont typeface="Wingdings" panose="05000000000000000000" pitchFamily="2" charset="2"/>
              <a:buChar char="§"/>
              <a:defRPr sz="1100">
                <a:latin typeface="Arial" panose="020B0604020202020204" pitchFamily="34" charset="0"/>
                <a:cs typeface="Arial" panose="020B0604020202020204" pitchFamily="34" charset="0"/>
              </a:defRPr>
            </a:lvl1pPr>
          </a:lstStyle>
          <a:p>
            <a:pPr marL="182563" indent="-182563"/>
            <a:r>
              <a:rPr lang="it-IT" sz="1600" dirty="0">
                <a:latin typeface="+mn-lt"/>
              </a:rPr>
              <a:t>Le </a:t>
            </a:r>
            <a:r>
              <a:rPr lang="it-IT" sz="1600" b="1" dirty="0">
                <a:latin typeface="+mn-lt"/>
              </a:rPr>
              <a:t>iniziative</a:t>
            </a:r>
            <a:r>
              <a:rPr lang="it-IT" sz="1600" dirty="0">
                <a:latin typeface="+mn-lt"/>
              </a:rPr>
              <a:t>/ imprese devono essere </a:t>
            </a:r>
            <a:r>
              <a:rPr lang="it-IT" sz="1600" b="1" dirty="0">
                <a:latin typeface="+mn-lt"/>
              </a:rPr>
              <a:t>economicamente sostenibili</a:t>
            </a:r>
            <a:endParaRPr lang="en-US" sz="1600" dirty="0">
              <a:latin typeface="+mn-lt"/>
            </a:endParaRPr>
          </a:p>
        </p:txBody>
      </p:sp>
      <p:sp>
        <p:nvSpPr>
          <p:cNvPr id="40" name="Pentagon 39"/>
          <p:cNvSpPr/>
          <p:nvPr/>
        </p:nvSpPr>
        <p:spPr>
          <a:xfrm>
            <a:off x="2512232" y="1144724"/>
            <a:ext cx="6560099" cy="340060"/>
          </a:xfrm>
          <a:prstGeom prst="round2DiagRect">
            <a:avLst/>
          </a:prstGeom>
          <a:solidFill>
            <a:srgbClr val="00AFD0"/>
          </a:solidFill>
          <a:ln w="38100">
            <a:solidFill>
              <a:srgbClr val="00AFD0"/>
            </a:solidFill>
          </a:ln>
          <a:effectLst/>
        </p:spPr>
        <p:style>
          <a:lnRef idx="1">
            <a:schemeClr val="accent1"/>
          </a:lnRef>
          <a:fillRef idx="3">
            <a:schemeClr val="accent1"/>
          </a:fillRef>
          <a:effectRef idx="2">
            <a:schemeClr val="accent1"/>
          </a:effectRef>
          <a:fontRef idx="minor">
            <a:schemeClr val="lt1"/>
          </a:fontRef>
        </p:style>
        <p:txBody>
          <a:bodyPr vert="horz" lIns="36000" rIns="36000" rtlCol="0" anchor="b"/>
          <a:lstStyle/>
          <a:p>
            <a:pPr algn="ctr"/>
            <a:r>
              <a:rPr lang="it-IT" b="1" dirty="0">
                <a:solidFill>
                  <a:schemeClr val="bg1"/>
                </a:solidFill>
                <a:latin typeface="UniCredit,Bold"/>
              </a:rPr>
              <a:t>Criteri di eleggibilità</a:t>
            </a:r>
          </a:p>
        </p:txBody>
      </p:sp>
      <p:sp>
        <p:nvSpPr>
          <p:cNvPr id="7" name="CasellaDiTesto 6"/>
          <p:cNvSpPr txBox="1"/>
          <p:nvPr/>
        </p:nvSpPr>
        <p:spPr>
          <a:xfrm>
            <a:off x="527381" y="6357577"/>
            <a:ext cx="11398960" cy="738664"/>
          </a:xfrm>
          <a:prstGeom prst="rect">
            <a:avLst/>
          </a:prstGeom>
          <a:noFill/>
        </p:spPr>
        <p:txBody>
          <a:bodyPr wrap="square" rtlCol="0">
            <a:spAutoFit/>
          </a:bodyPr>
          <a:lstStyle/>
          <a:p>
            <a:r>
              <a:rPr lang="it-IT" sz="1050" dirty="0">
                <a:latin typeface="+mj-lt"/>
              </a:rPr>
              <a:t>*</a:t>
            </a:r>
            <a:r>
              <a:rPr lang="it-IT" sz="900" dirty="0">
                <a:latin typeface="+mj-lt"/>
              </a:rPr>
              <a:t>Tutte le forme giuridiche d’impresa, ad esclusione delle amministrazioni pubbliche, di formazioni e associazioni politiche, sindacati, associazioni</a:t>
            </a:r>
          </a:p>
          <a:p>
            <a:r>
              <a:rPr lang="it-IT" sz="900" dirty="0">
                <a:latin typeface="+mj-lt"/>
              </a:rPr>
              <a:t>professionali e di rappresentanza di categorie economiche, di datori di lavoro, enti sottoposti a direzione e coordinamento o controllati dai suddetti enti </a:t>
            </a:r>
          </a:p>
          <a:p>
            <a:r>
              <a:rPr lang="it-IT" sz="900" dirty="0">
                <a:latin typeface="+mj-lt"/>
              </a:rPr>
              <a:t>Sono escluse le iniziative totalmente pubbliche e le iniziative che servono solo specifici individui.</a:t>
            </a:r>
            <a:r>
              <a:rPr lang="it-IT" sz="1050" dirty="0">
                <a:latin typeface="+mj-lt"/>
              </a:rPr>
              <a:t> </a:t>
            </a:r>
          </a:p>
          <a:p>
            <a:endParaRPr lang="it-IT" sz="1050" b="1" dirty="0">
              <a:latin typeface="+mj-lt"/>
            </a:endParaRPr>
          </a:p>
        </p:txBody>
      </p:sp>
      <p:sp>
        <p:nvSpPr>
          <p:cNvPr id="49" name="TextBox 10"/>
          <p:cNvSpPr txBox="1"/>
          <p:nvPr/>
        </p:nvSpPr>
        <p:spPr>
          <a:xfrm>
            <a:off x="4175612" y="4166103"/>
            <a:ext cx="4704695" cy="984885"/>
          </a:xfrm>
          <a:prstGeom prst="rect">
            <a:avLst/>
          </a:prstGeom>
          <a:noFill/>
        </p:spPr>
        <p:txBody>
          <a:bodyPr wrap="square" lIns="36000" tIns="0" rIns="0" bIns="0" rtlCol="0">
            <a:spAutoFit/>
          </a:bodyPr>
          <a:lstStyle>
            <a:defPPr>
              <a:defRPr lang="de-DE"/>
            </a:defPPr>
            <a:lvl1pPr marL="182563" indent="-182563">
              <a:spcAft>
                <a:spcPts val="0"/>
              </a:spcAft>
              <a:buClr>
                <a:srgbClr val="C00000"/>
              </a:buClr>
              <a:buFont typeface="Wingdings" panose="05000000000000000000" pitchFamily="2" charset="2"/>
              <a:buChar char="§"/>
              <a:defRPr sz="1200">
                <a:latin typeface="+mj-lt"/>
                <a:cs typeface="Arial" panose="020B0604020202020204" pitchFamily="34" charset="0"/>
              </a:defRPr>
            </a:lvl1pPr>
          </a:lstStyle>
          <a:p>
            <a:r>
              <a:rPr lang="it-IT" sz="1600" b="1" dirty="0"/>
              <a:t>Le imprese profit e non profit operative nei settori target</a:t>
            </a:r>
            <a:r>
              <a:rPr lang="it-IT" sz="1600" dirty="0"/>
              <a:t> o aventi </a:t>
            </a:r>
            <a:r>
              <a:rPr lang="en-US" sz="1600" dirty="0"/>
              <a:t>come </a:t>
            </a:r>
            <a:r>
              <a:rPr lang="en-US" sz="1600" dirty="0" err="1"/>
              <a:t>obiettivo</a:t>
            </a:r>
            <a:r>
              <a:rPr lang="en-US" sz="1600" dirty="0"/>
              <a:t> </a:t>
            </a:r>
            <a:r>
              <a:rPr lang="en-US" sz="1600" dirty="0" err="1"/>
              <a:t>primario</a:t>
            </a:r>
            <a:r>
              <a:rPr lang="en-US" sz="1600" dirty="0"/>
              <a:t> </a:t>
            </a:r>
            <a:r>
              <a:rPr lang="en-US" sz="1600" dirty="0" err="1"/>
              <a:t>l'inclusione</a:t>
            </a:r>
            <a:r>
              <a:rPr lang="en-US" sz="1600" dirty="0"/>
              <a:t> </a:t>
            </a:r>
            <a:r>
              <a:rPr lang="en-US" sz="1600" dirty="0" err="1"/>
              <a:t>lavorativa</a:t>
            </a:r>
            <a:r>
              <a:rPr lang="en-US" sz="1600" dirty="0"/>
              <a:t> di </a:t>
            </a:r>
            <a:r>
              <a:rPr lang="it-IT" sz="1600" dirty="0"/>
              <a:t>persone in situazioni svantaggiate (ad es. disabili)</a:t>
            </a:r>
          </a:p>
        </p:txBody>
      </p:sp>
      <p:pic>
        <p:nvPicPr>
          <p:cNvPr id="27" name="UCOne" descr="sfere 2D.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72597" y="6381692"/>
            <a:ext cx="479568" cy="359676"/>
          </a:xfrm>
          <a:prstGeom prst="rect">
            <a:avLst/>
          </a:prstGeom>
        </p:spPr>
      </p:pic>
      <p:sp>
        <p:nvSpPr>
          <p:cNvPr id="26" name="Rectangle 30"/>
          <p:cNvSpPr/>
          <p:nvPr/>
        </p:nvSpPr>
        <p:spPr>
          <a:xfrm rot="10800000">
            <a:off x="2512231" y="1673708"/>
            <a:ext cx="1728192" cy="724663"/>
          </a:xfrm>
          <a:prstGeom prst="round2DiagRect">
            <a:avLst/>
          </a:prstGeom>
          <a:solidFill>
            <a:schemeClr val="accent2"/>
          </a:solidFill>
          <a:ln w="25400">
            <a:solidFill>
              <a:schemeClr val="bg1"/>
            </a:solidFill>
            <a:miter lim="800000"/>
            <a:headEnd/>
            <a:tailEnd/>
          </a:ln>
          <a:effectLst/>
        </p:spPr>
        <p:txBody>
          <a:bodyPr rot="10800000" vert="horz" wrap="none" lIns="72000" tIns="72000" rIns="72000" bIns="72000" anchor="ctr"/>
          <a:lstStyle/>
          <a:p>
            <a:pPr algn="ctr" eaLnBrk="0" hangingPunct="0"/>
            <a:r>
              <a:rPr lang="it-IT" b="1" dirty="0">
                <a:solidFill>
                  <a:schemeClr val="tx1"/>
                </a:solidFill>
                <a:latin typeface="UniCredit" pitchFamily="50" charset="0"/>
                <a:cs typeface="Arial" charset="0"/>
              </a:rPr>
              <a:t>Intento</a:t>
            </a:r>
          </a:p>
        </p:txBody>
      </p:sp>
      <p:sp>
        <p:nvSpPr>
          <p:cNvPr id="28" name="TextBox 32"/>
          <p:cNvSpPr txBox="1"/>
          <p:nvPr/>
        </p:nvSpPr>
        <p:spPr bwMode="gray">
          <a:xfrm>
            <a:off x="4206485" y="1628800"/>
            <a:ext cx="4673823" cy="492443"/>
          </a:xfrm>
          <a:prstGeom prst="rect">
            <a:avLst/>
          </a:prstGeom>
          <a:noFill/>
        </p:spPr>
        <p:txBody>
          <a:bodyPr wrap="square" lIns="36000" tIns="0" rIns="0" bIns="0" rtlCol="0">
            <a:spAutoFit/>
          </a:bodyPr>
          <a:lstStyle>
            <a:defPPr>
              <a:defRPr lang="it-IT"/>
            </a:defPPr>
            <a:lvl1pPr marL="95250" indent="-95250">
              <a:spcAft>
                <a:spcPts val="0"/>
              </a:spcAft>
              <a:buClr>
                <a:srgbClr val="C00000"/>
              </a:buClr>
              <a:buFont typeface="Wingdings" panose="05000000000000000000" pitchFamily="2" charset="2"/>
              <a:buChar char="§"/>
              <a:defRPr sz="1100">
                <a:latin typeface="Arial" panose="020B0604020202020204" pitchFamily="34" charset="0"/>
                <a:cs typeface="Arial" panose="020B0604020202020204" pitchFamily="34" charset="0"/>
              </a:defRPr>
            </a:lvl1pPr>
          </a:lstStyle>
          <a:p>
            <a:pPr marL="182563" indent="-182563"/>
            <a:r>
              <a:rPr lang="it-IT" sz="1600" dirty="0">
                <a:latin typeface="+mn-lt"/>
              </a:rPr>
              <a:t>L'iniziativa/ impresa deve avere un </a:t>
            </a:r>
            <a:r>
              <a:rPr lang="it-IT" sz="1600" b="1" dirty="0">
                <a:latin typeface="+mn-lt"/>
              </a:rPr>
              <a:t>chiaro e formalizzato intento</a:t>
            </a:r>
            <a:r>
              <a:rPr lang="it-IT" sz="1600" dirty="0">
                <a:latin typeface="+mn-lt"/>
              </a:rPr>
              <a:t> di </a:t>
            </a:r>
            <a:r>
              <a:rPr lang="it-IT" sz="1600" b="1" dirty="0">
                <a:latin typeface="+mn-lt"/>
              </a:rPr>
              <a:t>ottenere un impatto sociale </a:t>
            </a:r>
            <a:endParaRPr lang="en-US" sz="1600" b="1" dirty="0">
              <a:latin typeface="+mn-lt"/>
            </a:endParaRPr>
          </a:p>
        </p:txBody>
      </p:sp>
      <p:sp>
        <p:nvSpPr>
          <p:cNvPr id="29" name="Rectangle 33"/>
          <p:cNvSpPr/>
          <p:nvPr/>
        </p:nvSpPr>
        <p:spPr>
          <a:xfrm rot="10800000">
            <a:off x="2512231" y="2766626"/>
            <a:ext cx="1728192" cy="980893"/>
          </a:xfrm>
          <a:prstGeom prst="round2DiagRect">
            <a:avLst/>
          </a:prstGeom>
          <a:solidFill>
            <a:schemeClr val="accent2"/>
          </a:solidFill>
          <a:ln w="25400">
            <a:solidFill>
              <a:schemeClr val="bg1"/>
            </a:solidFill>
            <a:miter lim="800000"/>
            <a:headEnd/>
            <a:tailEnd/>
          </a:ln>
          <a:effectLst/>
        </p:spPr>
        <p:txBody>
          <a:bodyPr rot="10800000" vert="horz" wrap="none" lIns="72000" tIns="72000" rIns="72000" bIns="72000" anchor="ctr"/>
          <a:lstStyle/>
          <a:p>
            <a:pPr algn="ctr" eaLnBrk="0" hangingPunct="0"/>
            <a:r>
              <a:rPr lang="it-IT" b="1" dirty="0">
                <a:solidFill>
                  <a:schemeClr val="tx1"/>
                </a:solidFill>
                <a:latin typeface="UniCredit" pitchFamily="50" charset="0"/>
                <a:cs typeface="Arial" charset="0"/>
              </a:rPr>
              <a:t>Misurabilità</a:t>
            </a:r>
          </a:p>
        </p:txBody>
      </p:sp>
      <p:sp>
        <p:nvSpPr>
          <p:cNvPr id="30" name="TextBox 35"/>
          <p:cNvSpPr txBox="1"/>
          <p:nvPr/>
        </p:nvSpPr>
        <p:spPr bwMode="gray">
          <a:xfrm>
            <a:off x="4206491" y="2762637"/>
            <a:ext cx="4836816" cy="738664"/>
          </a:xfrm>
          <a:prstGeom prst="rect">
            <a:avLst/>
          </a:prstGeom>
          <a:noFill/>
        </p:spPr>
        <p:txBody>
          <a:bodyPr wrap="square" lIns="36000" tIns="0" rIns="0" bIns="0" rtlCol="0">
            <a:spAutoFit/>
          </a:bodyPr>
          <a:lstStyle>
            <a:defPPr>
              <a:defRPr lang="it-IT"/>
            </a:defPPr>
            <a:lvl1pPr marL="95250" indent="-95250">
              <a:spcAft>
                <a:spcPts val="0"/>
              </a:spcAft>
              <a:buClr>
                <a:srgbClr val="C00000"/>
              </a:buClr>
              <a:buFont typeface="Wingdings" panose="05000000000000000000" pitchFamily="2" charset="2"/>
              <a:buChar char="§"/>
              <a:defRPr sz="1100">
                <a:latin typeface="Arial" panose="020B0604020202020204" pitchFamily="34" charset="0"/>
                <a:cs typeface="Arial" panose="020B0604020202020204" pitchFamily="34" charset="0"/>
              </a:defRPr>
            </a:lvl1pPr>
          </a:lstStyle>
          <a:p>
            <a:pPr marL="182563" indent="-182563"/>
            <a:r>
              <a:rPr lang="it-IT" sz="1600" dirty="0">
                <a:latin typeface="+mn-lt"/>
              </a:rPr>
              <a:t>L'</a:t>
            </a:r>
            <a:r>
              <a:rPr lang="it-IT" sz="1600" b="1" dirty="0">
                <a:latin typeface="+mn-lt"/>
              </a:rPr>
              <a:t>impatto sociale </a:t>
            </a:r>
            <a:r>
              <a:rPr lang="it-IT" sz="1600" dirty="0">
                <a:latin typeface="+mn-lt"/>
              </a:rPr>
              <a:t>dell'iniziativa/ impresa deve essere </a:t>
            </a:r>
            <a:r>
              <a:rPr lang="it-IT" sz="1600" b="1" dirty="0">
                <a:latin typeface="+mn-lt"/>
              </a:rPr>
              <a:t>misurabile</a:t>
            </a:r>
            <a:r>
              <a:rPr lang="it-IT" sz="1600" dirty="0">
                <a:latin typeface="+mn-lt"/>
              </a:rPr>
              <a:t>, tramite appositi indicatori e attraverso un sistema di </a:t>
            </a:r>
            <a:r>
              <a:rPr lang="it-IT" sz="1600" b="1" dirty="0">
                <a:latin typeface="+mn-lt"/>
              </a:rPr>
              <a:t>monitoraggio</a:t>
            </a:r>
            <a:r>
              <a:rPr lang="it-IT" sz="1600" dirty="0">
                <a:latin typeface="+mn-lt"/>
              </a:rPr>
              <a:t> e </a:t>
            </a:r>
            <a:r>
              <a:rPr lang="it-IT" sz="1600" b="1" dirty="0">
                <a:latin typeface="+mn-lt"/>
              </a:rPr>
              <a:t>reportistica</a:t>
            </a:r>
            <a:r>
              <a:rPr lang="it-IT" sz="1600" dirty="0">
                <a:latin typeface="+mn-lt"/>
              </a:rPr>
              <a:t> </a:t>
            </a:r>
            <a:endParaRPr lang="en-US" sz="1600" b="1" dirty="0">
              <a:latin typeface="+mn-lt"/>
            </a:endParaRPr>
          </a:p>
        </p:txBody>
      </p:sp>
    </p:spTree>
    <p:extLst>
      <p:ext uri="{BB962C8B-B14F-4D97-AF65-F5344CB8AC3E}">
        <p14:creationId xmlns:p14="http://schemas.microsoft.com/office/powerpoint/2010/main" val="3649234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DF7DC8FC-166A-4F9C-8F9B-8076A5CD6EB6}"/>
              </a:ext>
            </a:extLst>
          </p:cNvPr>
          <p:cNvSpPr>
            <a:spLocks noGrp="1"/>
          </p:cNvSpPr>
          <p:nvPr>
            <p:ph type="sldNum" sz="quarter" idx="11"/>
          </p:nvPr>
        </p:nvSpPr>
        <p:spPr>
          <a:xfrm>
            <a:off x="360000" y="5733046"/>
            <a:ext cx="360000" cy="360000"/>
          </a:xfrm>
        </p:spPr>
        <p:txBody>
          <a:bodyPr/>
          <a:lstStyle/>
          <a:p>
            <a:pPr>
              <a:defRPr/>
            </a:pPr>
            <a:fld id="{1D1043DC-2681-49D5-9D69-158B3FA3398E}" type="slidenum">
              <a:rPr lang="en-GB" noProof="1" smtClean="0"/>
              <a:pPr>
                <a:defRPr/>
              </a:pPr>
              <a:t>24</a:t>
            </a:fld>
            <a:endParaRPr lang="en-GB" noProof="1"/>
          </a:p>
        </p:txBody>
      </p:sp>
      <p:sp>
        <p:nvSpPr>
          <p:cNvPr id="6" name="Titolo 5">
            <a:extLst>
              <a:ext uri="{FF2B5EF4-FFF2-40B4-BE49-F238E27FC236}">
                <a16:creationId xmlns:a16="http://schemas.microsoft.com/office/drawing/2014/main" id="{AE0F98A0-BE4B-4B91-A763-516513265872}"/>
              </a:ext>
            </a:extLst>
          </p:cNvPr>
          <p:cNvSpPr>
            <a:spLocks noGrp="1"/>
          </p:cNvSpPr>
          <p:nvPr>
            <p:ph type="title"/>
          </p:nvPr>
        </p:nvSpPr>
        <p:spPr/>
        <p:txBody>
          <a:bodyPr>
            <a:normAutofit/>
          </a:bodyPr>
          <a:lstStyle/>
          <a:p>
            <a:r>
              <a:rPr lang="it-IT" sz="2400" dirty="0"/>
              <a:t>Perimetro di applicazione: oltre i settori target vengono incluse anche nuove declinazioni per l’emergenza Covid-19</a:t>
            </a:r>
          </a:p>
        </p:txBody>
      </p:sp>
      <p:sp>
        <p:nvSpPr>
          <p:cNvPr id="7" name="Round Diagonal Corner Rectangle 104">
            <a:extLst>
              <a:ext uri="{FF2B5EF4-FFF2-40B4-BE49-F238E27FC236}">
                <a16:creationId xmlns:a16="http://schemas.microsoft.com/office/drawing/2014/main" id="{65F88350-9A6C-46A6-BB10-CCE22B135157}"/>
              </a:ext>
            </a:extLst>
          </p:cNvPr>
          <p:cNvSpPr/>
          <p:nvPr/>
        </p:nvSpPr>
        <p:spPr>
          <a:xfrm>
            <a:off x="318964" y="1369726"/>
            <a:ext cx="4953400" cy="432000"/>
          </a:xfrm>
          <a:prstGeom prst="round2DiagRect">
            <a:avLst/>
          </a:prstGeom>
          <a:solidFill>
            <a:srgbClr val="00AF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000" b="1" dirty="0" err="1">
                <a:solidFill>
                  <a:srgbClr val="FFFFFF"/>
                </a:solidFill>
                <a:latin typeface="UniCredit" panose="02000506040000020004" pitchFamily="2" charset="0"/>
              </a:rPr>
              <a:t>Settori</a:t>
            </a:r>
            <a:r>
              <a:rPr lang="en-US" sz="2000" b="1" dirty="0">
                <a:solidFill>
                  <a:srgbClr val="FFFFFF"/>
                </a:solidFill>
                <a:latin typeface="UniCredit" panose="02000506040000020004" pitchFamily="2" charset="0"/>
              </a:rPr>
              <a:t> target</a:t>
            </a:r>
          </a:p>
        </p:txBody>
      </p:sp>
      <p:sp>
        <p:nvSpPr>
          <p:cNvPr id="10" name="Round Diagonal Corner Rectangle 104">
            <a:extLst>
              <a:ext uri="{FF2B5EF4-FFF2-40B4-BE49-F238E27FC236}">
                <a16:creationId xmlns:a16="http://schemas.microsoft.com/office/drawing/2014/main" id="{52612123-1EFF-4417-869B-F906760A6881}"/>
              </a:ext>
            </a:extLst>
          </p:cNvPr>
          <p:cNvSpPr/>
          <p:nvPr/>
        </p:nvSpPr>
        <p:spPr>
          <a:xfrm>
            <a:off x="6576867" y="1462890"/>
            <a:ext cx="5376597" cy="432000"/>
          </a:xfrm>
          <a:prstGeom prst="round2DiagRect">
            <a:avLst/>
          </a:prstGeom>
          <a:solidFill>
            <a:srgbClr val="00AF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000" b="1" dirty="0" err="1">
                <a:solidFill>
                  <a:srgbClr val="FFFFFF"/>
                </a:solidFill>
                <a:latin typeface="UniCredit" panose="02000506040000020004" pitchFamily="2" charset="0"/>
              </a:rPr>
              <a:t>Emergenza</a:t>
            </a:r>
            <a:r>
              <a:rPr lang="en-US" sz="2000" b="1" dirty="0">
                <a:solidFill>
                  <a:srgbClr val="FFFFFF"/>
                </a:solidFill>
                <a:latin typeface="UniCredit" panose="02000506040000020004" pitchFamily="2" charset="0"/>
              </a:rPr>
              <a:t> COVID 19</a:t>
            </a:r>
          </a:p>
        </p:txBody>
      </p:sp>
      <p:sp>
        <p:nvSpPr>
          <p:cNvPr id="12" name="Rettangolo con angoli arrotondati 11">
            <a:extLst>
              <a:ext uri="{FF2B5EF4-FFF2-40B4-BE49-F238E27FC236}">
                <a16:creationId xmlns:a16="http://schemas.microsoft.com/office/drawing/2014/main" id="{4300635F-E08A-46DF-B0E1-139C754972CB}"/>
              </a:ext>
            </a:extLst>
          </p:cNvPr>
          <p:cNvSpPr/>
          <p:nvPr/>
        </p:nvSpPr>
        <p:spPr>
          <a:xfrm>
            <a:off x="210159" y="1746834"/>
            <a:ext cx="5014197" cy="4185104"/>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p>
        </p:txBody>
      </p:sp>
      <p:sp>
        <p:nvSpPr>
          <p:cNvPr id="8" name="Rectangle 112">
            <a:extLst>
              <a:ext uri="{FF2B5EF4-FFF2-40B4-BE49-F238E27FC236}">
                <a16:creationId xmlns:a16="http://schemas.microsoft.com/office/drawing/2014/main" id="{2DA66218-FD0C-4204-9FCA-5538E90E9C30}"/>
              </a:ext>
            </a:extLst>
          </p:cNvPr>
          <p:cNvSpPr/>
          <p:nvPr/>
        </p:nvSpPr>
        <p:spPr>
          <a:xfrm>
            <a:off x="258147" y="2069671"/>
            <a:ext cx="4966209" cy="2862322"/>
          </a:xfrm>
          <a:prstGeom prst="rect">
            <a:avLst/>
          </a:prstGeom>
        </p:spPr>
        <p:txBody>
          <a:bodyPr wrap="square">
            <a:spAutoFit/>
          </a:bodyPr>
          <a:lstStyle/>
          <a:p>
            <a:pPr marL="285750" indent="-285750">
              <a:buClr>
                <a:schemeClr val="accent3"/>
              </a:buClr>
              <a:buFont typeface="Arial" panose="020B0604020202020204" pitchFamily="34" charset="0"/>
              <a:buChar char="•"/>
            </a:pPr>
            <a:r>
              <a:rPr lang="it-IT" b="1" dirty="0">
                <a:solidFill>
                  <a:prstClr val="black"/>
                </a:solidFill>
                <a:latin typeface="UniCredit" panose="02000506040000020004" pitchFamily="2" charset="0"/>
              </a:rPr>
              <a:t>Sanità </a:t>
            </a:r>
            <a:r>
              <a:rPr lang="it-IT" dirty="0">
                <a:solidFill>
                  <a:prstClr val="black"/>
                </a:solidFill>
                <a:latin typeface="UniCredit" panose="02000506040000020004" pitchFamily="2" charset="0"/>
              </a:rPr>
              <a:t>e </a:t>
            </a:r>
            <a:r>
              <a:rPr lang="it-IT" b="1" dirty="0">
                <a:solidFill>
                  <a:prstClr val="black"/>
                </a:solidFill>
                <a:latin typeface="UniCredit" panose="02000506040000020004" pitchFamily="2" charset="0"/>
              </a:rPr>
              <a:t>Assistenza sociale</a:t>
            </a:r>
          </a:p>
          <a:p>
            <a:pPr marL="285750" indent="-285750">
              <a:buClr>
                <a:schemeClr val="accent3"/>
              </a:buClr>
              <a:buFont typeface="Arial" panose="020B0604020202020204" pitchFamily="34" charset="0"/>
              <a:buChar char="•"/>
            </a:pPr>
            <a:r>
              <a:rPr lang="it-IT" b="1" dirty="0">
                <a:solidFill>
                  <a:prstClr val="black"/>
                </a:solidFill>
                <a:latin typeface="UniCredit" panose="02000506040000020004" pitchFamily="2" charset="0"/>
              </a:rPr>
              <a:t>Educazione</a:t>
            </a:r>
            <a:r>
              <a:rPr lang="it-IT" dirty="0">
                <a:solidFill>
                  <a:prstClr val="black"/>
                </a:solidFill>
                <a:latin typeface="UniCredit" panose="02000506040000020004" pitchFamily="2" charset="0"/>
              </a:rPr>
              <a:t> e </a:t>
            </a:r>
            <a:r>
              <a:rPr lang="it-IT" b="1" dirty="0">
                <a:solidFill>
                  <a:prstClr val="black"/>
                </a:solidFill>
                <a:latin typeface="UniCredit" panose="02000506040000020004" pitchFamily="2" charset="0"/>
              </a:rPr>
              <a:t>formazione</a:t>
            </a:r>
          </a:p>
          <a:p>
            <a:pPr marL="285750" indent="-285750">
              <a:buClr>
                <a:schemeClr val="accent3"/>
              </a:buClr>
              <a:buFont typeface="Arial" panose="020B0604020202020204" pitchFamily="34" charset="0"/>
              <a:buChar char="•"/>
            </a:pPr>
            <a:r>
              <a:rPr lang="it-IT" b="1" dirty="0">
                <a:solidFill>
                  <a:prstClr val="black"/>
                </a:solidFill>
                <a:latin typeface="UniCredit" panose="02000506040000020004" pitchFamily="2" charset="0"/>
              </a:rPr>
              <a:t>Recupero</a:t>
            </a:r>
            <a:r>
              <a:rPr lang="it-IT" dirty="0">
                <a:solidFill>
                  <a:prstClr val="black"/>
                </a:solidFill>
                <a:latin typeface="UniCredit" panose="02000506040000020004" pitchFamily="2" charset="0"/>
              </a:rPr>
              <a:t> delle periferie e </a:t>
            </a:r>
            <a:r>
              <a:rPr lang="it-IT" b="1" dirty="0">
                <a:solidFill>
                  <a:prstClr val="black"/>
                </a:solidFill>
                <a:latin typeface="UniCredit" panose="02000506040000020004" pitchFamily="2" charset="0"/>
              </a:rPr>
              <a:t>beni/aree restituite al territorio</a:t>
            </a:r>
          </a:p>
          <a:p>
            <a:pPr marL="285750" indent="-285750">
              <a:buClr>
                <a:schemeClr val="accent3"/>
              </a:buClr>
              <a:buFont typeface="Arial" panose="020B0604020202020204" pitchFamily="34" charset="0"/>
              <a:buChar char="•"/>
            </a:pPr>
            <a:r>
              <a:rPr lang="it-IT" b="1" dirty="0">
                <a:solidFill>
                  <a:prstClr val="black"/>
                </a:solidFill>
                <a:latin typeface="UniCredit" panose="02000506040000020004" pitchFamily="2" charset="0"/>
              </a:rPr>
              <a:t>Alloggio sociale </a:t>
            </a:r>
            <a:r>
              <a:rPr lang="it-IT" dirty="0">
                <a:solidFill>
                  <a:prstClr val="black"/>
                </a:solidFill>
                <a:latin typeface="UniCredit" panose="02000506040000020004" pitchFamily="2" charset="0"/>
              </a:rPr>
              <a:t>e tutela e </a:t>
            </a:r>
            <a:r>
              <a:rPr lang="it-IT" b="1" dirty="0">
                <a:solidFill>
                  <a:prstClr val="black"/>
                </a:solidFill>
                <a:latin typeface="UniCredit" panose="02000506040000020004" pitchFamily="2" charset="0"/>
              </a:rPr>
              <a:t>valorizzazione patrimonio artistico e culturale</a:t>
            </a:r>
          </a:p>
          <a:p>
            <a:pPr marL="285750" indent="-285750">
              <a:buClr>
                <a:schemeClr val="accent3"/>
              </a:buClr>
              <a:buFont typeface="Arial" panose="020B0604020202020204" pitchFamily="34" charset="0"/>
              <a:buChar char="•"/>
            </a:pPr>
            <a:r>
              <a:rPr lang="it-IT" b="1" dirty="0">
                <a:solidFill>
                  <a:prstClr val="black"/>
                </a:solidFill>
                <a:latin typeface="UniCredit" panose="02000506040000020004" pitchFamily="2" charset="0"/>
              </a:rPr>
              <a:t>Turismo sociale e Agricoltura sociale</a:t>
            </a:r>
          </a:p>
          <a:p>
            <a:pPr marL="285750" indent="-285750">
              <a:buClr>
                <a:schemeClr val="accent3"/>
              </a:buClr>
              <a:buFont typeface="Arial" panose="020B0604020202020204" pitchFamily="34" charset="0"/>
              <a:buChar char="•"/>
            </a:pPr>
            <a:r>
              <a:rPr lang="it-IT" dirty="0">
                <a:solidFill>
                  <a:prstClr val="black"/>
                </a:solidFill>
                <a:latin typeface="UniCredit" panose="02000506040000020004" pitchFamily="2" charset="0"/>
              </a:rPr>
              <a:t>Qualunque settore che favorisca </a:t>
            </a:r>
            <a:r>
              <a:rPr lang="it-IT" b="1" dirty="0">
                <a:solidFill>
                  <a:prstClr val="black"/>
                </a:solidFill>
                <a:latin typeface="UniCredit" panose="02000506040000020004" pitchFamily="2" charset="0"/>
              </a:rPr>
              <a:t>l'inserimento lavorativo di categorie svantaggiate</a:t>
            </a:r>
          </a:p>
        </p:txBody>
      </p:sp>
      <p:grpSp>
        <p:nvGrpSpPr>
          <p:cNvPr id="14" name="Group 2">
            <a:extLst>
              <a:ext uri="{FF2B5EF4-FFF2-40B4-BE49-F238E27FC236}">
                <a16:creationId xmlns:a16="http://schemas.microsoft.com/office/drawing/2014/main" id="{2F5B2D8D-409C-4D10-A2DB-DDEE98102EF7}"/>
              </a:ext>
            </a:extLst>
          </p:cNvPr>
          <p:cNvGrpSpPr>
            <a:grpSpLocks noChangeAspect="1"/>
          </p:cNvGrpSpPr>
          <p:nvPr>
            <p:custDataLst>
              <p:tags r:id="rId1"/>
            </p:custDataLst>
          </p:nvPr>
        </p:nvGrpSpPr>
        <p:grpSpPr bwMode="auto">
          <a:xfrm>
            <a:off x="5320372" y="3476518"/>
            <a:ext cx="967649" cy="725737"/>
            <a:chOff x="2544407" y="2944813"/>
            <a:chExt cx="252412" cy="252412"/>
          </a:xfrm>
          <a:solidFill>
            <a:srgbClr val="C0E4ED"/>
          </a:solidFill>
        </p:grpSpPr>
        <p:sp>
          <p:nvSpPr>
            <p:cNvPr id="15" name="Oval 12">
              <a:extLst>
                <a:ext uri="{FF2B5EF4-FFF2-40B4-BE49-F238E27FC236}">
                  <a16:creationId xmlns:a16="http://schemas.microsoft.com/office/drawing/2014/main" id="{2DF591F9-361B-4C9B-8528-17BCDD395C7C}"/>
                </a:ext>
              </a:extLst>
            </p:cNvPr>
            <p:cNvSpPr>
              <a:spLocks noChangeAspect="1" noChangeArrowheads="1"/>
            </p:cNvSpPr>
            <p:nvPr/>
          </p:nvSpPr>
          <p:spPr bwMode="auto">
            <a:xfrm>
              <a:off x="2544407" y="2944813"/>
              <a:ext cx="252412" cy="252412"/>
            </a:xfrm>
            <a:prstGeom prst="ellipse">
              <a:avLst/>
            </a:prstGeom>
            <a:grpFill/>
            <a:ln w="6350">
              <a:noFill/>
              <a:round/>
              <a:headEnd/>
              <a:tailEnd/>
            </a:ln>
          </p:spPr>
          <p:txBody>
            <a:bodyPr lIns="0" tIns="0" rIns="0" bIns="0" anchor="ctr"/>
            <a:lstStyle/>
            <a:p>
              <a:pPr eaLnBrk="0" hangingPunct="0"/>
              <a:endParaRPr lang="en-GB" sz="1200">
                <a:ea typeface="MS PGothic" pitchFamily="34" charset="-128"/>
              </a:endParaRPr>
            </a:p>
          </p:txBody>
        </p:sp>
        <p:sp>
          <p:nvSpPr>
            <p:cNvPr id="16" name="AutoShape 13">
              <a:extLst>
                <a:ext uri="{FF2B5EF4-FFF2-40B4-BE49-F238E27FC236}">
                  <a16:creationId xmlns:a16="http://schemas.microsoft.com/office/drawing/2014/main" id="{856395C2-FF04-481D-B11D-630BBF0816AE}"/>
                </a:ext>
              </a:extLst>
            </p:cNvPr>
            <p:cNvSpPr>
              <a:spLocks noChangeAspect="1" noChangeArrowheads="1"/>
            </p:cNvSpPr>
            <p:nvPr/>
          </p:nvSpPr>
          <p:spPr bwMode="auto">
            <a:xfrm>
              <a:off x="2573451" y="2996027"/>
              <a:ext cx="144235" cy="149984"/>
            </a:xfrm>
            <a:prstGeom prst="plus">
              <a:avLst>
                <a:gd name="adj" fmla="val 38750"/>
              </a:avLst>
            </a:prstGeom>
            <a:solidFill>
              <a:schemeClr val="bg1"/>
            </a:solidFill>
            <a:ln w="6350" algn="ctr">
              <a:noFill/>
              <a:miter lim="800000"/>
              <a:headEnd/>
              <a:tailEnd/>
            </a:ln>
          </p:spPr>
          <p:txBody>
            <a:bodyPr lIns="0" tIns="0" rIns="0" bIns="0" anchor="ctr"/>
            <a:lstStyle/>
            <a:p>
              <a:pPr eaLnBrk="0" hangingPunct="0"/>
              <a:endParaRPr lang="en-GB" sz="1200">
                <a:ea typeface="MS PGothic" pitchFamily="34" charset="-128"/>
              </a:endParaRPr>
            </a:p>
          </p:txBody>
        </p:sp>
      </p:grpSp>
      <p:pic>
        <p:nvPicPr>
          <p:cNvPr id="257028" name="Picture 4" descr="Documenti Emergenza COVID-19">
            <a:extLst>
              <a:ext uri="{FF2B5EF4-FFF2-40B4-BE49-F238E27FC236}">
                <a16:creationId xmlns:a16="http://schemas.microsoft.com/office/drawing/2014/main" id="{327DD6D4-2740-4C51-961C-5CEB0C164D4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016"/>
          <a:stretch/>
        </p:blipFill>
        <p:spPr bwMode="auto">
          <a:xfrm>
            <a:off x="6576054" y="1876946"/>
            <a:ext cx="5357797" cy="3808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375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Ovale 7"/>
          <p:cNvSpPr/>
          <p:nvPr/>
        </p:nvSpPr>
        <p:spPr>
          <a:xfrm>
            <a:off x="431372" y="908720"/>
            <a:ext cx="11624056" cy="4147377"/>
          </a:xfrm>
          <a:prstGeom prst="round2DiagRect">
            <a:avLst>
              <a:gd name="adj1" fmla="val 8369"/>
              <a:gd name="adj2" fmla="val 0"/>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prstClr val="white"/>
              </a:solidFill>
            </a:endParaRPr>
          </a:p>
        </p:txBody>
      </p:sp>
      <p:graphicFrame>
        <p:nvGraphicFramePr>
          <p:cNvPr id="10" name="Object 9" hidden="1"/>
          <p:cNvGraphicFramePr>
            <a:graphicFrameLocks noChangeAspect="1"/>
          </p:cNvGraphicFramePr>
          <p:nvPr>
            <p:custDataLst>
              <p:tags r:id="rId1"/>
            </p:custDataLst>
          </p:nvPr>
        </p:nvGraphicFramePr>
        <p:xfrm>
          <a:off x="2118" y="2119"/>
          <a:ext cx="2117" cy="211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2118" y="2119"/>
                        <a:ext cx="2117" cy="2117"/>
                      </a:xfrm>
                      <a:prstGeom prst="rect">
                        <a:avLst/>
                      </a:prstGeom>
                    </p:spPr>
                  </p:pic>
                </p:oleObj>
              </mc:Fallback>
            </mc:AlternateContent>
          </a:graphicData>
        </a:graphic>
      </p:graphicFrame>
      <p:sp>
        <p:nvSpPr>
          <p:cNvPr id="9" name="Rectangle 8" hidden="1"/>
          <p:cNvSpPr/>
          <p:nvPr>
            <p:custDataLst>
              <p:tags r:id="rId2"/>
            </p:custDataLst>
          </p:nvPr>
        </p:nvSpPr>
        <p:spPr>
          <a:xfrm>
            <a:off x="0" y="0"/>
            <a:ext cx="211667" cy="2116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it-IT" sz="2400" dirty="0">
              <a:latin typeface="UniCredit"/>
              <a:ea typeface="+mj-ea"/>
              <a:cs typeface="Arial"/>
              <a:sym typeface="UniCredit"/>
            </a:endParaRPr>
          </a:p>
        </p:txBody>
      </p:sp>
      <p:sp>
        <p:nvSpPr>
          <p:cNvPr id="11" name="Titolo 5"/>
          <p:cNvSpPr>
            <a:spLocks noGrp="1"/>
          </p:cNvSpPr>
          <p:nvPr>
            <p:ph type="title"/>
          </p:nvPr>
        </p:nvSpPr>
        <p:spPr>
          <a:xfrm>
            <a:off x="360000" y="44728"/>
            <a:ext cx="11572800" cy="936000"/>
          </a:xfrm>
        </p:spPr>
        <p:txBody>
          <a:bodyPr/>
          <a:lstStyle/>
          <a:p>
            <a:r>
              <a:rPr lang="en-US" sz="2000" dirty="0" err="1"/>
              <a:t>Emergenza</a:t>
            </a:r>
            <a:r>
              <a:rPr lang="en-US" sz="2000" dirty="0"/>
              <a:t> COVID 19</a:t>
            </a:r>
            <a:endParaRPr lang="it-IT" sz="2000" b="0" dirty="0"/>
          </a:p>
        </p:txBody>
      </p:sp>
      <p:sp>
        <p:nvSpPr>
          <p:cNvPr id="37" name="Rettangolo con angoli arrotondati in diagonale 102"/>
          <p:cNvSpPr/>
          <p:nvPr/>
        </p:nvSpPr>
        <p:spPr>
          <a:xfrm>
            <a:off x="623391" y="919000"/>
            <a:ext cx="11425271" cy="637792"/>
          </a:xfrm>
          <a:prstGeom prst="round2Diag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nchorCtr="0"/>
          <a:lstStyle/>
          <a:p>
            <a:pPr>
              <a:lnSpc>
                <a:spcPct val="90000"/>
              </a:lnSpc>
            </a:pPr>
            <a:r>
              <a:rPr lang="en-US" b="1" dirty="0">
                <a:solidFill>
                  <a:srgbClr val="FF0000"/>
                </a:solidFill>
              </a:rPr>
              <a:t>Social Impact Banking </a:t>
            </a:r>
            <a:r>
              <a:rPr lang="en-US" b="1" dirty="0" err="1">
                <a:solidFill>
                  <a:srgbClr val="FF0000"/>
                </a:solidFill>
              </a:rPr>
              <a:t>contribuisce</a:t>
            </a:r>
            <a:r>
              <a:rPr lang="en-US" b="1" dirty="0">
                <a:solidFill>
                  <a:srgbClr val="FF0000"/>
                </a:solidFill>
              </a:rPr>
              <a:t> al </a:t>
            </a:r>
            <a:r>
              <a:rPr lang="en-US" b="1" dirty="0" err="1">
                <a:solidFill>
                  <a:srgbClr val="FF0000"/>
                </a:solidFill>
              </a:rPr>
              <a:t>sostegno</a:t>
            </a:r>
            <a:r>
              <a:rPr lang="en-US" b="1" dirty="0">
                <a:solidFill>
                  <a:srgbClr val="FF0000"/>
                </a:solidFill>
              </a:rPr>
              <a:t> </a:t>
            </a:r>
            <a:r>
              <a:rPr lang="en-US" b="1" dirty="0" err="1">
                <a:solidFill>
                  <a:srgbClr val="FF0000"/>
                </a:solidFill>
              </a:rPr>
              <a:t>delle</a:t>
            </a:r>
            <a:r>
              <a:rPr lang="en-US" b="1" dirty="0">
                <a:solidFill>
                  <a:srgbClr val="FF0000"/>
                </a:solidFill>
              </a:rPr>
              <a:t> </a:t>
            </a:r>
            <a:r>
              <a:rPr lang="en-US" b="1" dirty="0" err="1">
                <a:solidFill>
                  <a:srgbClr val="FF0000"/>
                </a:solidFill>
              </a:rPr>
              <a:t>imprese</a:t>
            </a:r>
            <a:r>
              <a:rPr lang="en-US" b="1" dirty="0">
                <a:solidFill>
                  <a:srgbClr val="FF0000"/>
                </a:solidFill>
              </a:rPr>
              <a:t> </a:t>
            </a:r>
            <a:r>
              <a:rPr lang="en-US" b="1" dirty="0" err="1">
                <a:solidFill>
                  <a:srgbClr val="FF0000"/>
                </a:solidFill>
              </a:rPr>
              <a:t>anche</a:t>
            </a:r>
            <a:r>
              <a:rPr lang="en-US" b="1" dirty="0">
                <a:solidFill>
                  <a:srgbClr val="FF0000"/>
                </a:solidFill>
              </a:rPr>
              <a:t> per </a:t>
            </a:r>
            <a:r>
              <a:rPr lang="en-US" b="1" dirty="0" err="1">
                <a:solidFill>
                  <a:srgbClr val="FF0000"/>
                </a:solidFill>
              </a:rPr>
              <a:t>specifiche</a:t>
            </a:r>
            <a:r>
              <a:rPr lang="en-US" b="1" dirty="0">
                <a:solidFill>
                  <a:srgbClr val="FF0000"/>
                </a:solidFill>
              </a:rPr>
              <a:t> </a:t>
            </a:r>
            <a:r>
              <a:rPr lang="en-US" b="1" dirty="0" err="1">
                <a:solidFill>
                  <a:srgbClr val="FF0000"/>
                </a:solidFill>
              </a:rPr>
              <a:t>esigenze</a:t>
            </a:r>
            <a:r>
              <a:rPr lang="en-US" b="1" dirty="0">
                <a:solidFill>
                  <a:srgbClr val="FF0000"/>
                </a:solidFill>
              </a:rPr>
              <a:t> legate </a:t>
            </a:r>
            <a:r>
              <a:rPr lang="en-US" b="1" dirty="0" err="1">
                <a:solidFill>
                  <a:srgbClr val="FF0000"/>
                </a:solidFill>
              </a:rPr>
              <a:t>all'emergenza</a:t>
            </a:r>
            <a:r>
              <a:rPr lang="en-US" b="1" dirty="0">
                <a:solidFill>
                  <a:srgbClr val="FF0000"/>
                </a:solidFill>
              </a:rPr>
              <a:t> COVID</a:t>
            </a:r>
            <a:endParaRPr lang="en-US" sz="1800" b="1" i="1" dirty="0">
              <a:solidFill>
                <a:srgbClr val="FF0000"/>
              </a:solidFill>
              <a:latin typeface="UniCredit Medium" panose="02000606040000020004" pitchFamily="2" charset="0"/>
            </a:endParaRPr>
          </a:p>
        </p:txBody>
      </p:sp>
      <p:cxnSp>
        <p:nvCxnSpPr>
          <p:cNvPr id="38" name="Connettore 1 37"/>
          <p:cNvCxnSpPr/>
          <p:nvPr/>
        </p:nvCxnSpPr>
        <p:spPr>
          <a:xfrm>
            <a:off x="674605" y="1484784"/>
            <a:ext cx="4736336" cy="0"/>
          </a:xfrm>
          <a:prstGeom prst="line">
            <a:avLst/>
          </a:prstGeom>
          <a:ln w="12700" cap="rnd" cmpd="sng">
            <a:solidFill>
              <a:srgbClr val="E2001A"/>
            </a:solidFill>
            <a:prstDash val="dot"/>
          </a:ln>
        </p:spPr>
        <p:style>
          <a:lnRef idx="1">
            <a:schemeClr val="accent1"/>
          </a:lnRef>
          <a:fillRef idx="0">
            <a:schemeClr val="accent1"/>
          </a:fillRef>
          <a:effectRef idx="0">
            <a:schemeClr val="accent1"/>
          </a:effectRef>
          <a:fontRef idx="minor">
            <a:schemeClr val="tx1"/>
          </a:fontRef>
        </p:style>
      </p:cxnSp>
      <p:grpSp>
        <p:nvGrpSpPr>
          <p:cNvPr id="14" name="Gruppo 13"/>
          <p:cNvGrpSpPr/>
          <p:nvPr/>
        </p:nvGrpSpPr>
        <p:grpSpPr>
          <a:xfrm>
            <a:off x="334603" y="1442526"/>
            <a:ext cx="11426027" cy="912399"/>
            <a:chOff x="4691255" y="1351568"/>
            <a:chExt cx="8569520" cy="684299"/>
          </a:xfrm>
        </p:grpSpPr>
        <p:sp>
          <p:nvSpPr>
            <p:cNvPr id="62" name="Rettangolo con angoli arrotondati in diagonale 102">
              <a:extLst>
                <a:ext uri="{FF2B5EF4-FFF2-40B4-BE49-F238E27FC236}">
                  <a16:creationId xmlns:a16="http://schemas.microsoft.com/office/drawing/2014/main" id="{92A10642-F442-4CB8-BB79-2DB2651E41C1}"/>
                </a:ext>
              </a:extLst>
            </p:cNvPr>
            <p:cNvSpPr/>
            <p:nvPr/>
          </p:nvSpPr>
          <p:spPr>
            <a:xfrm>
              <a:off x="4860981" y="1351568"/>
              <a:ext cx="8399794" cy="684299"/>
            </a:xfrm>
            <a:prstGeom prst="round2DiagRect">
              <a:avLst/>
            </a:prstGeom>
            <a:solidFill>
              <a:schemeClr val="bg1"/>
            </a:solidFill>
            <a:ln w="12700" cmpd="sng">
              <a:solidFill>
                <a:srgbClr val="C0E4E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80975">
                <a:lnSpc>
                  <a:spcPct val="80000"/>
                </a:lnSpc>
              </a:pPr>
              <a:r>
                <a:rPr lang="it-IT" sz="1600" b="1" i="1" dirty="0">
                  <a:solidFill>
                    <a:schemeClr val="tx1"/>
                  </a:solidFill>
                  <a:latin typeface="UniCredit" panose="02000506040000020004" pitchFamily="2" charset="0"/>
                </a:rPr>
                <a:t>Investimenti per rendere le strutture “</a:t>
              </a:r>
              <a:r>
                <a:rPr lang="it-IT" sz="1600" b="1" i="1" dirty="0" err="1">
                  <a:solidFill>
                    <a:schemeClr val="tx1"/>
                  </a:solidFill>
                  <a:latin typeface="UniCredit" panose="02000506040000020004" pitchFamily="2" charset="0"/>
                </a:rPr>
                <a:t>covid</a:t>
              </a:r>
              <a:r>
                <a:rPr lang="it-IT" sz="1600" b="1" i="1" dirty="0">
                  <a:solidFill>
                    <a:schemeClr val="tx1"/>
                  </a:solidFill>
                  <a:latin typeface="UniCredit" panose="02000506040000020004" pitchFamily="2" charset="0"/>
                </a:rPr>
                <a:t> – free” </a:t>
              </a:r>
              <a:r>
                <a:rPr lang="it-IT" sz="1600" i="1" dirty="0">
                  <a:solidFill>
                    <a:schemeClr val="tx1"/>
                  </a:solidFill>
                  <a:latin typeface="UniCredit" panose="02000506040000020004" pitchFamily="2" charset="0"/>
                </a:rPr>
                <a:t>e implementazione dei nuovi regolamenti di distanziamento sociale, per tutte le imprese rientranti nei  settori Sanità privata, RSA, Centri di assistenza disabili e studentati</a:t>
              </a:r>
            </a:p>
          </p:txBody>
        </p:sp>
        <p:pic>
          <p:nvPicPr>
            <p:cNvPr id="63" name="Immagine 62" descr="31a biaco-01.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91255" y="1545280"/>
              <a:ext cx="360608" cy="272254"/>
            </a:xfrm>
            <a:prstGeom prst="ellipse">
              <a:avLst/>
            </a:prstGeom>
            <a:solidFill>
              <a:srgbClr val="E2001A"/>
            </a:solidFill>
          </p:spPr>
        </p:pic>
      </p:grpSp>
      <p:sp>
        <p:nvSpPr>
          <p:cNvPr id="65" name="Rettangolo con angoli arrotondati in diagonale 102">
            <a:extLst>
              <a:ext uri="{FF2B5EF4-FFF2-40B4-BE49-F238E27FC236}">
                <a16:creationId xmlns:a16="http://schemas.microsoft.com/office/drawing/2014/main" id="{92A10642-F442-4CB8-BB79-2DB2651E41C1}"/>
              </a:ext>
            </a:extLst>
          </p:cNvPr>
          <p:cNvSpPr/>
          <p:nvPr/>
        </p:nvSpPr>
        <p:spPr>
          <a:xfrm>
            <a:off x="560906" y="2394124"/>
            <a:ext cx="11199725" cy="685499"/>
          </a:xfrm>
          <a:prstGeom prst="round2DiagRect">
            <a:avLst/>
          </a:prstGeom>
          <a:solidFill>
            <a:schemeClr val="bg1"/>
          </a:solidFill>
          <a:ln w="12700" cmpd="sng">
            <a:solidFill>
              <a:srgbClr val="C0E4E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80975">
              <a:lnSpc>
                <a:spcPct val="80000"/>
              </a:lnSpc>
            </a:pPr>
            <a:r>
              <a:rPr lang="it-IT" sz="1600" b="1" i="1" dirty="0">
                <a:solidFill>
                  <a:schemeClr val="tx1"/>
                </a:solidFill>
                <a:latin typeface="UniCredit" panose="02000506040000020004" pitchFamily="2" charset="0"/>
              </a:rPr>
              <a:t>Investimenti della sanità privata </a:t>
            </a:r>
            <a:r>
              <a:rPr lang="it-IT" sz="1600" i="1" dirty="0">
                <a:solidFill>
                  <a:schemeClr val="tx1"/>
                </a:solidFill>
                <a:latin typeface="UniCredit" panose="02000506040000020004" pitchFamily="2" charset="0"/>
              </a:rPr>
              <a:t>con focus su assistenza, cura a distanza, prestazioni sanitarie riconducibili a livelli essenziali di assistenza </a:t>
            </a:r>
          </a:p>
        </p:txBody>
      </p:sp>
      <p:sp>
        <p:nvSpPr>
          <p:cNvPr id="68" name="Rettangolo con angoli arrotondati in diagonale 102">
            <a:extLst>
              <a:ext uri="{FF2B5EF4-FFF2-40B4-BE49-F238E27FC236}">
                <a16:creationId xmlns:a16="http://schemas.microsoft.com/office/drawing/2014/main" id="{92A10642-F442-4CB8-BB79-2DB2651E41C1}"/>
              </a:ext>
            </a:extLst>
          </p:cNvPr>
          <p:cNvSpPr/>
          <p:nvPr/>
        </p:nvSpPr>
        <p:spPr>
          <a:xfrm>
            <a:off x="560906" y="3118822"/>
            <a:ext cx="11199724" cy="515024"/>
          </a:xfrm>
          <a:prstGeom prst="round2DiagRect">
            <a:avLst/>
          </a:prstGeom>
          <a:solidFill>
            <a:schemeClr val="bg1"/>
          </a:solidFill>
          <a:ln w="12700" cmpd="sng">
            <a:solidFill>
              <a:srgbClr val="C0E4E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80975">
              <a:lnSpc>
                <a:spcPct val="80000"/>
              </a:lnSpc>
            </a:pPr>
            <a:r>
              <a:rPr lang="it-IT" sz="1600" b="1" i="1" dirty="0">
                <a:solidFill>
                  <a:schemeClr val="tx1"/>
                </a:solidFill>
                <a:latin typeface="UniCredit" panose="02000506040000020004" pitchFamily="2" charset="0"/>
              </a:rPr>
              <a:t>RSA</a:t>
            </a:r>
            <a:r>
              <a:rPr lang="it-IT" sz="1600" i="1" dirty="0">
                <a:solidFill>
                  <a:schemeClr val="tx1"/>
                </a:solidFill>
                <a:latin typeface="UniCredit" panose="02000506040000020004" pitchFamily="2" charset="0"/>
              </a:rPr>
              <a:t>, focus su assistenza agli anziani a distanza - nuovi modelli di business</a:t>
            </a:r>
          </a:p>
        </p:txBody>
      </p:sp>
      <p:sp>
        <p:nvSpPr>
          <p:cNvPr id="71" name="Rettangolo con angoli arrotondati in diagonale 102">
            <a:extLst>
              <a:ext uri="{FF2B5EF4-FFF2-40B4-BE49-F238E27FC236}">
                <a16:creationId xmlns:a16="http://schemas.microsoft.com/office/drawing/2014/main" id="{92A10642-F442-4CB8-BB79-2DB2651E41C1}"/>
              </a:ext>
            </a:extLst>
          </p:cNvPr>
          <p:cNvSpPr/>
          <p:nvPr/>
        </p:nvSpPr>
        <p:spPr>
          <a:xfrm>
            <a:off x="560904" y="3673046"/>
            <a:ext cx="11199725" cy="754048"/>
          </a:xfrm>
          <a:prstGeom prst="round2DiagRect">
            <a:avLst/>
          </a:prstGeom>
          <a:solidFill>
            <a:schemeClr val="bg1"/>
          </a:solidFill>
          <a:ln w="12700" cmpd="sng">
            <a:solidFill>
              <a:srgbClr val="C0E4E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80975">
              <a:lnSpc>
                <a:spcPct val="80000"/>
              </a:lnSpc>
            </a:pPr>
            <a:r>
              <a:rPr lang="it-IT" sz="1600" b="1" i="1" dirty="0">
                <a:solidFill>
                  <a:schemeClr val="tx1"/>
                </a:solidFill>
                <a:latin typeface="UniCredit" panose="02000506040000020004" pitchFamily="2" charset="0"/>
              </a:rPr>
              <a:t>Educazione e Formazione</a:t>
            </a:r>
            <a:r>
              <a:rPr lang="it-IT" sz="1600" i="1" dirty="0">
                <a:solidFill>
                  <a:schemeClr val="tx1"/>
                </a:solidFill>
                <a:latin typeface="UniCredit" panose="02000506040000020004" pitchFamily="2" charset="0"/>
              </a:rPr>
              <a:t>: investimenti fissi per digitalizzare della formazione e l’educazione a distanza, nuove attività per intrattenimento dell’infanzia </a:t>
            </a:r>
          </a:p>
        </p:txBody>
      </p:sp>
      <p:sp>
        <p:nvSpPr>
          <p:cNvPr id="74" name="Rettangolo con angoli arrotondati in diagonale 102">
            <a:extLst>
              <a:ext uri="{FF2B5EF4-FFF2-40B4-BE49-F238E27FC236}">
                <a16:creationId xmlns:a16="http://schemas.microsoft.com/office/drawing/2014/main" id="{92A10642-F442-4CB8-BB79-2DB2651E41C1}"/>
              </a:ext>
            </a:extLst>
          </p:cNvPr>
          <p:cNvSpPr/>
          <p:nvPr/>
        </p:nvSpPr>
        <p:spPr>
          <a:xfrm>
            <a:off x="624151" y="4466294"/>
            <a:ext cx="11136480" cy="566527"/>
          </a:xfrm>
          <a:prstGeom prst="round2DiagRect">
            <a:avLst/>
          </a:prstGeom>
          <a:solidFill>
            <a:schemeClr val="bg1"/>
          </a:solidFill>
          <a:ln w="12700" cmpd="sng">
            <a:solidFill>
              <a:srgbClr val="C0E4E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80975">
              <a:lnSpc>
                <a:spcPct val="80000"/>
              </a:lnSpc>
            </a:pPr>
            <a:r>
              <a:rPr lang="it-IT" sz="1600" b="1" i="1" dirty="0">
                <a:solidFill>
                  <a:schemeClr val="tx1"/>
                </a:solidFill>
                <a:latin typeface="UniCredit" panose="02000506040000020004" pitchFamily="2" charset="0"/>
              </a:rPr>
              <a:t>Qualunque progetto </a:t>
            </a:r>
            <a:r>
              <a:rPr lang="it-IT" sz="1600" i="1" dirty="0">
                <a:solidFill>
                  <a:schemeClr val="tx1"/>
                </a:solidFill>
                <a:latin typeface="UniCredit" panose="02000506040000020004" pitchFamily="2" charset="0"/>
              </a:rPr>
              <a:t>di nuovi business model che permette la </a:t>
            </a:r>
            <a:r>
              <a:rPr lang="it-IT" sz="1600" b="1" i="1" dirty="0">
                <a:solidFill>
                  <a:schemeClr val="tx1"/>
                </a:solidFill>
                <a:latin typeface="UniCredit" panose="02000506040000020004" pitchFamily="2" charset="0"/>
              </a:rPr>
              <a:t>sopravvivenza delle imprese nel settori sopra citati </a:t>
            </a:r>
          </a:p>
        </p:txBody>
      </p:sp>
      <p:sp>
        <p:nvSpPr>
          <p:cNvPr id="89" name="Rettangolo con angoli arrotondati in diagonale 102"/>
          <p:cNvSpPr/>
          <p:nvPr/>
        </p:nvSpPr>
        <p:spPr>
          <a:xfrm>
            <a:off x="140497" y="5245949"/>
            <a:ext cx="11914928" cy="1521755"/>
          </a:xfrm>
          <a:prstGeom prst="round2DiagRect">
            <a:avLst>
              <a:gd name="adj1" fmla="val 8313"/>
              <a:gd name="adj2" fmla="val 0"/>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88900" algn="ctr"/>
            <a:endParaRPr lang="it-IT" sz="1800" b="1" dirty="0">
              <a:solidFill>
                <a:prstClr val="white"/>
              </a:solidFill>
            </a:endParaRPr>
          </a:p>
          <a:p>
            <a:pPr marL="88900" algn="ctr"/>
            <a:r>
              <a:rPr lang="it-IT" sz="1800" dirty="0">
                <a:solidFill>
                  <a:prstClr val="white"/>
                </a:solidFill>
              </a:rPr>
              <a:t> </a:t>
            </a:r>
          </a:p>
        </p:txBody>
      </p:sp>
      <p:sp>
        <p:nvSpPr>
          <p:cNvPr id="91" name="partner">
            <a:extLst>
              <a:ext uri="{FF2B5EF4-FFF2-40B4-BE49-F238E27FC236}">
                <a16:creationId xmlns:a16="http://schemas.microsoft.com/office/drawing/2014/main" id="{56A4F1E3-81E2-4A0D-B733-82D0BC44DB74}"/>
              </a:ext>
            </a:extLst>
          </p:cNvPr>
          <p:cNvSpPr/>
          <p:nvPr/>
        </p:nvSpPr>
        <p:spPr>
          <a:xfrm>
            <a:off x="1045029" y="5357813"/>
            <a:ext cx="4818543" cy="410900"/>
          </a:xfrm>
          <a:prstGeom prst="snip2DiagRect">
            <a:avLst>
              <a:gd name="adj1" fmla="val 0"/>
              <a:gd name="adj2" fmla="val 7220"/>
            </a:avLst>
          </a:prstGeom>
          <a:solidFill>
            <a:srgbClr val="00AFD0"/>
          </a:solidFill>
          <a:ln>
            <a:noFill/>
          </a:ln>
        </p:spPr>
        <p:style>
          <a:lnRef idx="2">
            <a:schemeClr val="accent1">
              <a:shade val="50000"/>
            </a:schemeClr>
          </a:lnRef>
          <a:fillRef idx="1">
            <a:schemeClr val="accent1"/>
          </a:fillRef>
          <a:effectRef idx="0">
            <a:schemeClr val="accent1"/>
          </a:effectRef>
          <a:fontRef idx="minor">
            <a:schemeClr val="lt1"/>
          </a:fontRef>
        </p:style>
        <p:txBody>
          <a:bodyPr lIns="2124000" tIns="468000" rIns="0" bIns="0" rtlCol="0" anchor="ctr" anchorCtr="0"/>
          <a:lstStyle/>
          <a:p>
            <a:pPr algn="r" defTabSz="457200">
              <a:lnSpc>
                <a:spcPts val="7500"/>
              </a:lnSpc>
              <a:defRPr/>
            </a:pPr>
            <a:endParaRPr lang="it-IT" sz="1600" i="1">
              <a:solidFill>
                <a:schemeClr val="bg1"/>
              </a:solidFill>
            </a:endParaRPr>
          </a:p>
        </p:txBody>
      </p:sp>
      <p:sp>
        <p:nvSpPr>
          <p:cNvPr id="92" name="Content Placeholder 4">
            <a:extLst>
              <a:ext uri="{FF2B5EF4-FFF2-40B4-BE49-F238E27FC236}">
                <a16:creationId xmlns:a16="http://schemas.microsoft.com/office/drawing/2014/main" id="{4CBC88E1-5562-514C-92D1-66FECE7C6B00}"/>
              </a:ext>
            </a:extLst>
          </p:cNvPr>
          <p:cNvSpPr txBox="1">
            <a:spLocks/>
          </p:cNvSpPr>
          <p:nvPr/>
        </p:nvSpPr>
        <p:spPr>
          <a:xfrm>
            <a:off x="816172" y="5393825"/>
            <a:ext cx="4958497" cy="35703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defPPr>
              <a:defRPr lang="en-US"/>
            </a:defPPr>
            <a:lvl1pPr algn="ctr" defTabSz="685732">
              <a:defRPr sz="1200" b="1">
                <a:solidFill>
                  <a:schemeClr val="accent1"/>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85725" algn="r">
              <a:lnSpc>
                <a:spcPct val="80000"/>
              </a:lnSpc>
            </a:pPr>
            <a:r>
              <a:rPr lang="it-IT" sz="1300" i="1" dirty="0">
                <a:solidFill>
                  <a:schemeClr val="bg1"/>
                </a:solidFill>
                <a:latin typeface="UniCredit Light" panose="02000506030000020004" pitchFamily="2" charset="0"/>
              </a:rPr>
              <a:t>ACCESSO AL CREDITO</a:t>
            </a:r>
            <a:endParaRPr lang="it-IT" sz="1300" b="0" i="1" dirty="0">
              <a:solidFill>
                <a:schemeClr val="bg1"/>
              </a:solidFill>
              <a:latin typeface="UniCredit Light" panose="02000506030000020004" pitchFamily="2" charset="0"/>
            </a:endParaRPr>
          </a:p>
        </p:txBody>
      </p:sp>
      <p:sp>
        <p:nvSpPr>
          <p:cNvPr id="94" name="partner">
            <a:extLst>
              <a:ext uri="{FF2B5EF4-FFF2-40B4-BE49-F238E27FC236}">
                <a16:creationId xmlns:a16="http://schemas.microsoft.com/office/drawing/2014/main" id="{56A4F1E3-81E2-4A0D-B733-82D0BC44DB74}"/>
              </a:ext>
            </a:extLst>
          </p:cNvPr>
          <p:cNvSpPr/>
          <p:nvPr/>
        </p:nvSpPr>
        <p:spPr>
          <a:xfrm>
            <a:off x="1045027" y="5820702"/>
            <a:ext cx="4818541" cy="410900"/>
          </a:xfrm>
          <a:prstGeom prst="snip2DiagRect">
            <a:avLst>
              <a:gd name="adj1" fmla="val 0"/>
              <a:gd name="adj2" fmla="val 7220"/>
            </a:avLst>
          </a:prstGeom>
          <a:solidFill>
            <a:srgbClr val="00AFD0"/>
          </a:solidFill>
          <a:ln>
            <a:noFill/>
          </a:ln>
        </p:spPr>
        <p:style>
          <a:lnRef idx="2">
            <a:schemeClr val="accent1">
              <a:shade val="50000"/>
            </a:schemeClr>
          </a:lnRef>
          <a:fillRef idx="1">
            <a:schemeClr val="accent1"/>
          </a:fillRef>
          <a:effectRef idx="0">
            <a:schemeClr val="accent1"/>
          </a:effectRef>
          <a:fontRef idx="minor">
            <a:schemeClr val="lt1"/>
          </a:fontRef>
        </p:style>
        <p:txBody>
          <a:bodyPr lIns="2124000" tIns="468000" rIns="0" bIns="0" rtlCol="0" anchor="ctr" anchorCtr="0"/>
          <a:lstStyle/>
          <a:p>
            <a:pPr algn="r" defTabSz="457200">
              <a:lnSpc>
                <a:spcPts val="7500"/>
              </a:lnSpc>
              <a:defRPr/>
            </a:pPr>
            <a:endParaRPr lang="it-IT" sz="1600" i="1">
              <a:solidFill>
                <a:schemeClr val="bg1"/>
              </a:solidFill>
            </a:endParaRPr>
          </a:p>
        </p:txBody>
      </p:sp>
      <p:sp>
        <p:nvSpPr>
          <p:cNvPr id="95" name="Content Placeholder 4">
            <a:extLst>
              <a:ext uri="{FF2B5EF4-FFF2-40B4-BE49-F238E27FC236}">
                <a16:creationId xmlns:a16="http://schemas.microsoft.com/office/drawing/2014/main" id="{4CBC88E1-5562-514C-92D1-66FECE7C6B00}"/>
              </a:ext>
            </a:extLst>
          </p:cNvPr>
          <p:cNvSpPr txBox="1">
            <a:spLocks/>
          </p:cNvSpPr>
          <p:nvPr/>
        </p:nvSpPr>
        <p:spPr>
          <a:xfrm>
            <a:off x="816169" y="5856714"/>
            <a:ext cx="4958496" cy="35703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defPPr>
              <a:defRPr lang="en-US"/>
            </a:defPPr>
            <a:lvl1pPr algn="ctr" defTabSz="685732">
              <a:defRPr sz="1200" b="1">
                <a:solidFill>
                  <a:schemeClr val="accent1"/>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85725" algn="r">
              <a:lnSpc>
                <a:spcPct val="80000"/>
              </a:lnSpc>
            </a:pPr>
            <a:r>
              <a:rPr lang="it-IT" sz="1300" i="1" dirty="0">
                <a:solidFill>
                  <a:schemeClr val="bg1"/>
                </a:solidFill>
                <a:latin typeface="UniCredit Light" panose="02000506030000020004" pitchFamily="2" charset="0"/>
              </a:rPr>
              <a:t>CONDIZIONI</a:t>
            </a:r>
          </a:p>
        </p:txBody>
      </p:sp>
      <p:sp>
        <p:nvSpPr>
          <p:cNvPr id="24" name="Segnaposto numero diapositiva 3"/>
          <p:cNvSpPr>
            <a:spLocks noGrp="1"/>
          </p:cNvSpPr>
          <p:nvPr>
            <p:ph type="sldNum" sz="quarter" idx="11"/>
          </p:nvPr>
        </p:nvSpPr>
        <p:spPr>
          <a:xfrm>
            <a:off x="184305" y="6378000"/>
            <a:ext cx="360000" cy="480000"/>
          </a:xfrm>
        </p:spPr>
        <p:txBody>
          <a:bodyPr/>
          <a:lstStyle/>
          <a:p>
            <a:fld id="{9E8169F0-646E-455B-AF5A-6D6C02EAEAF6}" type="slidenum">
              <a:rPr lang="en-GB" noProof="1" smtClean="0"/>
              <a:t>25</a:t>
            </a:fld>
            <a:endParaRPr lang="en-GB" noProof="1"/>
          </a:p>
        </p:txBody>
      </p:sp>
      <p:sp>
        <p:nvSpPr>
          <p:cNvPr id="103" name="partner">
            <a:extLst>
              <a:ext uri="{FF2B5EF4-FFF2-40B4-BE49-F238E27FC236}">
                <a16:creationId xmlns:a16="http://schemas.microsoft.com/office/drawing/2014/main" id="{56A4F1E3-81E2-4A0D-B733-82D0BC44DB74}"/>
              </a:ext>
            </a:extLst>
          </p:cNvPr>
          <p:cNvSpPr/>
          <p:nvPr/>
        </p:nvSpPr>
        <p:spPr>
          <a:xfrm>
            <a:off x="1045027" y="6296034"/>
            <a:ext cx="4818541" cy="410900"/>
          </a:xfrm>
          <a:prstGeom prst="snip2DiagRect">
            <a:avLst>
              <a:gd name="adj1" fmla="val 0"/>
              <a:gd name="adj2" fmla="val 7220"/>
            </a:avLst>
          </a:prstGeom>
          <a:solidFill>
            <a:srgbClr val="00AFD0"/>
          </a:solidFill>
          <a:ln>
            <a:noFill/>
          </a:ln>
        </p:spPr>
        <p:style>
          <a:lnRef idx="2">
            <a:schemeClr val="accent1">
              <a:shade val="50000"/>
            </a:schemeClr>
          </a:lnRef>
          <a:fillRef idx="1">
            <a:schemeClr val="accent1"/>
          </a:fillRef>
          <a:effectRef idx="0">
            <a:schemeClr val="accent1"/>
          </a:effectRef>
          <a:fontRef idx="minor">
            <a:schemeClr val="lt1"/>
          </a:fontRef>
        </p:style>
        <p:txBody>
          <a:bodyPr lIns="2124000" tIns="468000" rIns="0" bIns="0" rtlCol="0" anchor="ctr" anchorCtr="0"/>
          <a:lstStyle/>
          <a:p>
            <a:pPr algn="r" defTabSz="457200">
              <a:lnSpc>
                <a:spcPts val="7500"/>
              </a:lnSpc>
              <a:defRPr/>
            </a:pPr>
            <a:endParaRPr lang="it-IT" sz="1600" i="1">
              <a:solidFill>
                <a:schemeClr val="bg1"/>
              </a:solidFill>
            </a:endParaRPr>
          </a:p>
        </p:txBody>
      </p:sp>
      <p:sp>
        <p:nvSpPr>
          <p:cNvPr id="104" name="Content Placeholder 4">
            <a:extLst>
              <a:ext uri="{FF2B5EF4-FFF2-40B4-BE49-F238E27FC236}">
                <a16:creationId xmlns:a16="http://schemas.microsoft.com/office/drawing/2014/main" id="{4CBC88E1-5562-514C-92D1-66FECE7C6B00}"/>
              </a:ext>
            </a:extLst>
          </p:cNvPr>
          <p:cNvSpPr txBox="1">
            <a:spLocks/>
          </p:cNvSpPr>
          <p:nvPr/>
        </p:nvSpPr>
        <p:spPr>
          <a:xfrm>
            <a:off x="816169" y="6332046"/>
            <a:ext cx="4958496" cy="35703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defPPr>
              <a:defRPr lang="en-US"/>
            </a:defPPr>
            <a:lvl1pPr algn="ctr" defTabSz="685732">
              <a:defRPr sz="1200" b="1">
                <a:solidFill>
                  <a:schemeClr val="accent1"/>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85725" algn="r">
              <a:lnSpc>
                <a:spcPct val="80000"/>
              </a:lnSpc>
            </a:pPr>
            <a:r>
              <a:rPr lang="it-IT" sz="1300" i="1" dirty="0">
                <a:solidFill>
                  <a:schemeClr val="bg1"/>
                </a:solidFill>
                <a:latin typeface="UniCredit Light" panose="02000506030000020004" pitchFamily="2" charset="0"/>
              </a:rPr>
              <a:t>PAY FOR SUCCESS</a:t>
            </a:r>
            <a:endParaRPr lang="it-IT" sz="1300" b="0" i="1" dirty="0">
              <a:solidFill>
                <a:schemeClr val="bg1"/>
              </a:solidFill>
              <a:latin typeface="UniCredit Light" panose="02000506030000020004" pitchFamily="2" charset="0"/>
            </a:endParaRPr>
          </a:p>
        </p:txBody>
      </p:sp>
      <p:sp>
        <p:nvSpPr>
          <p:cNvPr id="119" name="partner">
            <a:extLst>
              <a:ext uri="{FF2B5EF4-FFF2-40B4-BE49-F238E27FC236}">
                <a16:creationId xmlns:a16="http://schemas.microsoft.com/office/drawing/2014/main" id="{56A4F1E3-81E2-4A0D-B733-82D0BC44DB74}"/>
              </a:ext>
            </a:extLst>
          </p:cNvPr>
          <p:cNvSpPr/>
          <p:nvPr/>
        </p:nvSpPr>
        <p:spPr>
          <a:xfrm>
            <a:off x="6281005" y="5357813"/>
            <a:ext cx="4958496" cy="410900"/>
          </a:xfrm>
          <a:prstGeom prst="snip2DiagRect">
            <a:avLst>
              <a:gd name="adj1" fmla="val 0"/>
              <a:gd name="adj2" fmla="val 7220"/>
            </a:avLst>
          </a:prstGeom>
          <a:gradFill flip="none" rotWithShape="1">
            <a:gsLst>
              <a:gs pos="0">
                <a:schemeClr val="bg1">
                  <a:alpha val="46000"/>
                </a:schemeClr>
              </a:gs>
              <a:gs pos="100000">
                <a:schemeClr val="bg1">
                  <a:alpha val="68000"/>
                </a:schemeClr>
              </a:gs>
              <a:gs pos="23000">
                <a:schemeClr val="bg1">
                  <a:alpha val="92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2124000" tIns="468000" rIns="0" bIns="0" rtlCol="0" anchor="ctr" anchorCtr="0"/>
          <a:lstStyle/>
          <a:p>
            <a:pPr defTabSz="457200">
              <a:lnSpc>
                <a:spcPts val="7500"/>
              </a:lnSpc>
              <a:defRPr/>
            </a:pPr>
            <a:endParaRPr lang="it-IT" sz="1600" i="1">
              <a:solidFill>
                <a:prstClr val="black"/>
              </a:solidFill>
            </a:endParaRPr>
          </a:p>
        </p:txBody>
      </p:sp>
      <p:sp>
        <p:nvSpPr>
          <p:cNvPr id="120" name="Content Placeholder 4">
            <a:extLst>
              <a:ext uri="{FF2B5EF4-FFF2-40B4-BE49-F238E27FC236}">
                <a16:creationId xmlns:a16="http://schemas.microsoft.com/office/drawing/2014/main" id="{4CBC88E1-5562-514C-92D1-66FECE7C6B00}"/>
              </a:ext>
            </a:extLst>
          </p:cNvPr>
          <p:cNvSpPr txBox="1">
            <a:spLocks/>
          </p:cNvSpPr>
          <p:nvPr/>
        </p:nvSpPr>
        <p:spPr>
          <a:xfrm>
            <a:off x="6281008" y="5393825"/>
            <a:ext cx="4958497" cy="35703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defPPr>
              <a:defRPr lang="en-US"/>
            </a:defPPr>
            <a:lvl1pPr algn="ctr" defTabSz="685732">
              <a:defRPr sz="1200" b="1">
                <a:solidFill>
                  <a:schemeClr val="accent1"/>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85725" algn="l">
              <a:lnSpc>
                <a:spcPct val="80000"/>
              </a:lnSpc>
            </a:pPr>
            <a:r>
              <a:rPr lang="it-IT" sz="1400" b="0" i="1" dirty="0">
                <a:solidFill>
                  <a:prstClr val="black"/>
                </a:solidFill>
                <a:latin typeface="UniCredit" panose="02000506040000020004" pitchFamily="2" charset="0"/>
              </a:rPr>
              <a:t>Da €150.000 e almeno €50k di investimento fisso o importo superiore con almeno il 30% di investimento</a:t>
            </a:r>
          </a:p>
        </p:txBody>
      </p:sp>
      <p:sp>
        <p:nvSpPr>
          <p:cNvPr id="122" name="partner">
            <a:extLst>
              <a:ext uri="{FF2B5EF4-FFF2-40B4-BE49-F238E27FC236}">
                <a16:creationId xmlns:a16="http://schemas.microsoft.com/office/drawing/2014/main" id="{56A4F1E3-81E2-4A0D-B733-82D0BC44DB74}"/>
              </a:ext>
            </a:extLst>
          </p:cNvPr>
          <p:cNvSpPr/>
          <p:nvPr/>
        </p:nvSpPr>
        <p:spPr>
          <a:xfrm>
            <a:off x="6281005" y="5820702"/>
            <a:ext cx="4958499" cy="410900"/>
          </a:xfrm>
          <a:prstGeom prst="snip2DiagRect">
            <a:avLst>
              <a:gd name="adj1" fmla="val 0"/>
              <a:gd name="adj2" fmla="val 7220"/>
            </a:avLst>
          </a:prstGeom>
          <a:gradFill flip="none" rotWithShape="1">
            <a:gsLst>
              <a:gs pos="0">
                <a:schemeClr val="bg1">
                  <a:alpha val="46000"/>
                </a:schemeClr>
              </a:gs>
              <a:gs pos="100000">
                <a:schemeClr val="bg1">
                  <a:alpha val="68000"/>
                </a:schemeClr>
              </a:gs>
              <a:gs pos="23000">
                <a:schemeClr val="bg1">
                  <a:alpha val="92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2124000" tIns="468000" rIns="0" bIns="0" rtlCol="0" anchor="ctr" anchorCtr="0"/>
          <a:lstStyle/>
          <a:p>
            <a:pPr defTabSz="457200">
              <a:lnSpc>
                <a:spcPts val="7500"/>
              </a:lnSpc>
              <a:defRPr/>
            </a:pPr>
            <a:endParaRPr lang="it-IT" sz="1600" i="1">
              <a:solidFill>
                <a:prstClr val="black"/>
              </a:solidFill>
            </a:endParaRPr>
          </a:p>
        </p:txBody>
      </p:sp>
      <p:sp>
        <p:nvSpPr>
          <p:cNvPr id="123" name="Content Placeholder 4">
            <a:extLst>
              <a:ext uri="{FF2B5EF4-FFF2-40B4-BE49-F238E27FC236}">
                <a16:creationId xmlns:a16="http://schemas.microsoft.com/office/drawing/2014/main" id="{4CBC88E1-5562-514C-92D1-66FECE7C6B00}"/>
              </a:ext>
            </a:extLst>
          </p:cNvPr>
          <p:cNvSpPr txBox="1">
            <a:spLocks/>
          </p:cNvSpPr>
          <p:nvPr/>
        </p:nvSpPr>
        <p:spPr>
          <a:xfrm>
            <a:off x="6281005" y="5856714"/>
            <a:ext cx="4958496" cy="35703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defPPr>
              <a:defRPr lang="en-US"/>
            </a:defPPr>
            <a:lvl1pPr algn="ctr" defTabSz="685732">
              <a:defRPr sz="1200" b="1">
                <a:solidFill>
                  <a:schemeClr val="accent1"/>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85725" algn="l">
              <a:lnSpc>
                <a:spcPct val="80000"/>
              </a:lnSpc>
            </a:pPr>
            <a:r>
              <a:rPr lang="it-IT" sz="1400" b="0" i="1" dirty="0">
                <a:solidFill>
                  <a:prstClr val="black"/>
                </a:solidFill>
                <a:latin typeface="UniCredit" panose="02000506040000020004" pitchFamily="2" charset="0"/>
              </a:rPr>
              <a:t>Tasso agevolato </a:t>
            </a:r>
          </a:p>
        </p:txBody>
      </p:sp>
      <p:sp>
        <p:nvSpPr>
          <p:cNvPr id="125" name="partner">
            <a:extLst>
              <a:ext uri="{FF2B5EF4-FFF2-40B4-BE49-F238E27FC236}">
                <a16:creationId xmlns:a16="http://schemas.microsoft.com/office/drawing/2014/main" id="{56A4F1E3-81E2-4A0D-B733-82D0BC44DB74}"/>
              </a:ext>
            </a:extLst>
          </p:cNvPr>
          <p:cNvSpPr/>
          <p:nvPr/>
        </p:nvSpPr>
        <p:spPr>
          <a:xfrm>
            <a:off x="6281005" y="6296034"/>
            <a:ext cx="4958499" cy="410900"/>
          </a:xfrm>
          <a:prstGeom prst="snip2DiagRect">
            <a:avLst>
              <a:gd name="adj1" fmla="val 0"/>
              <a:gd name="adj2" fmla="val 7220"/>
            </a:avLst>
          </a:prstGeom>
          <a:gradFill flip="none" rotWithShape="1">
            <a:gsLst>
              <a:gs pos="0">
                <a:schemeClr val="bg1">
                  <a:alpha val="46000"/>
                </a:schemeClr>
              </a:gs>
              <a:gs pos="100000">
                <a:schemeClr val="bg1">
                  <a:alpha val="68000"/>
                </a:schemeClr>
              </a:gs>
              <a:gs pos="23000">
                <a:schemeClr val="bg1">
                  <a:alpha val="92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2124000" tIns="468000" rIns="0" bIns="0" rtlCol="0" anchor="ctr" anchorCtr="0"/>
          <a:lstStyle/>
          <a:p>
            <a:pPr defTabSz="457200">
              <a:lnSpc>
                <a:spcPts val="7500"/>
              </a:lnSpc>
              <a:defRPr/>
            </a:pPr>
            <a:endParaRPr lang="it-IT" sz="1600" i="1">
              <a:solidFill>
                <a:prstClr val="black"/>
              </a:solidFill>
            </a:endParaRPr>
          </a:p>
        </p:txBody>
      </p:sp>
      <p:sp>
        <p:nvSpPr>
          <p:cNvPr id="126" name="Content Placeholder 4">
            <a:extLst>
              <a:ext uri="{FF2B5EF4-FFF2-40B4-BE49-F238E27FC236}">
                <a16:creationId xmlns:a16="http://schemas.microsoft.com/office/drawing/2014/main" id="{4CBC88E1-5562-514C-92D1-66FECE7C6B00}"/>
              </a:ext>
            </a:extLst>
          </p:cNvPr>
          <p:cNvSpPr txBox="1">
            <a:spLocks/>
          </p:cNvSpPr>
          <p:nvPr/>
        </p:nvSpPr>
        <p:spPr>
          <a:xfrm>
            <a:off x="6281005" y="6332046"/>
            <a:ext cx="4958496" cy="35703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defPPr>
              <a:defRPr lang="en-US"/>
            </a:defPPr>
            <a:lvl1pPr algn="ctr" defTabSz="685732">
              <a:defRPr sz="1200" b="1">
                <a:solidFill>
                  <a:schemeClr val="accent1"/>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85725" algn="l">
              <a:lnSpc>
                <a:spcPct val="80000"/>
              </a:lnSpc>
            </a:pPr>
            <a:r>
              <a:rPr lang="it-IT" sz="1400" b="0" i="1" dirty="0">
                <a:solidFill>
                  <a:prstClr val="black"/>
                </a:solidFill>
                <a:latin typeface="UniCredit" panose="02000506040000020004" pitchFamily="2" charset="0"/>
              </a:rPr>
              <a:t>Profit: retrocessione degli interessi</a:t>
            </a:r>
          </a:p>
          <a:p>
            <a:pPr marL="85725" algn="l">
              <a:lnSpc>
                <a:spcPct val="80000"/>
              </a:lnSpc>
            </a:pPr>
            <a:r>
              <a:rPr lang="it-IT" sz="1400" b="0" i="1" dirty="0">
                <a:solidFill>
                  <a:prstClr val="black"/>
                </a:solidFill>
                <a:latin typeface="UniCredit" panose="02000506040000020004" pitchFamily="2" charset="0"/>
              </a:rPr>
              <a:t>No Profit: erogazione liberale</a:t>
            </a:r>
          </a:p>
        </p:txBody>
      </p:sp>
      <p:sp>
        <p:nvSpPr>
          <p:cNvPr id="127" name="Freeform 21"/>
          <p:cNvSpPr>
            <a:spLocks/>
          </p:cNvSpPr>
          <p:nvPr/>
        </p:nvSpPr>
        <p:spPr bwMode="auto">
          <a:xfrm>
            <a:off x="6026256" y="5409322"/>
            <a:ext cx="136505" cy="289948"/>
          </a:xfrm>
          <a:custGeom>
            <a:avLst/>
            <a:gdLst>
              <a:gd name="T0" fmla="*/ 88 w 218"/>
              <a:gd name="T1" fmla="*/ 225 h 383"/>
              <a:gd name="T2" fmla="*/ 27 w 218"/>
              <a:gd name="T3" fmla="*/ 287 h 383"/>
              <a:gd name="T4" fmla="*/ 27 w 218"/>
              <a:gd name="T5" fmla="*/ 383 h 383"/>
              <a:gd name="T6" fmla="*/ 170 w 218"/>
              <a:gd name="T7" fmla="*/ 239 h 383"/>
              <a:gd name="T8" fmla="*/ 218 w 218"/>
              <a:gd name="T9" fmla="*/ 192 h 383"/>
              <a:gd name="T10" fmla="*/ 170 w 218"/>
              <a:gd name="T11" fmla="*/ 144 h 383"/>
              <a:gd name="T12" fmla="*/ 27 w 218"/>
              <a:gd name="T13" fmla="*/ 0 h 383"/>
              <a:gd name="T14" fmla="*/ 27 w 218"/>
              <a:gd name="T15" fmla="*/ 96 h 383"/>
              <a:gd name="T16" fmla="*/ 125 w 218"/>
              <a:gd name="T17" fmla="*/ 192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383">
                <a:moveTo>
                  <a:pt x="88" y="225"/>
                </a:moveTo>
                <a:cubicBezTo>
                  <a:pt x="27" y="287"/>
                  <a:pt x="27" y="287"/>
                  <a:pt x="27" y="287"/>
                </a:cubicBezTo>
                <a:cubicBezTo>
                  <a:pt x="0" y="314"/>
                  <a:pt x="0" y="356"/>
                  <a:pt x="27" y="383"/>
                </a:cubicBezTo>
                <a:cubicBezTo>
                  <a:pt x="170" y="239"/>
                  <a:pt x="170" y="239"/>
                  <a:pt x="170" y="239"/>
                </a:cubicBezTo>
                <a:cubicBezTo>
                  <a:pt x="218" y="192"/>
                  <a:pt x="218" y="192"/>
                  <a:pt x="218" y="192"/>
                </a:cubicBezTo>
                <a:cubicBezTo>
                  <a:pt x="170" y="144"/>
                  <a:pt x="170" y="144"/>
                  <a:pt x="170" y="144"/>
                </a:cubicBezTo>
                <a:cubicBezTo>
                  <a:pt x="27" y="0"/>
                  <a:pt x="27" y="0"/>
                  <a:pt x="27" y="0"/>
                </a:cubicBezTo>
                <a:cubicBezTo>
                  <a:pt x="0" y="27"/>
                  <a:pt x="0" y="70"/>
                  <a:pt x="27" y="96"/>
                </a:cubicBezTo>
                <a:cubicBezTo>
                  <a:pt x="125" y="192"/>
                  <a:pt x="125" y="192"/>
                  <a:pt x="125" y="192"/>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t-IT"/>
          </a:p>
        </p:txBody>
      </p:sp>
      <p:sp>
        <p:nvSpPr>
          <p:cNvPr id="128" name="Freeform 21"/>
          <p:cNvSpPr>
            <a:spLocks/>
          </p:cNvSpPr>
          <p:nvPr/>
        </p:nvSpPr>
        <p:spPr bwMode="auto">
          <a:xfrm>
            <a:off x="6026256" y="5861851"/>
            <a:ext cx="136505" cy="289948"/>
          </a:xfrm>
          <a:custGeom>
            <a:avLst/>
            <a:gdLst>
              <a:gd name="T0" fmla="*/ 88 w 218"/>
              <a:gd name="T1" fmla="*/ 225 h 383"/>
              <a:gd name="T2" fmla="*/ 27 w 218"/>
              <a:gd name="T3" fmla="*/ 287 h 383"/>
              <a:gd name="T4" fmla="*/ 27 w 218"/>
              <a:gd name="T5" fmla="*/ 383 h 383"/>
              <a:gd name="T6" fmla="*/ 170 w 218"/>
              <a:gd name="T7" fmla="*/ 239 h 383"/>
              <a:gd name="T8" fmla="*/ 218 w 218"/>
              <a:gd name="T9" fmla="*/ 192 h 383"/>
              <a:gd name="T10" fmla="*/ 170 w 218"/>
              <a:gd name="T11" fmla="*/ 144 h 383"/>
              <a:gd name="T12" fmla="*/ 27 w 218"/>
              <a:gd name="T13" fmla="*/ 0 h 383"/>
              <a:gd name="T14" fmla="*/ 27 w 218"/>
              <a:gd name="T15" fmla="*/ 96 h 383"/>
              <a:gd name="T16" fmla="*/ 125 w 218"/>
              <a:gd name="T17" fmla="*/ 192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383">
                <a:moveTo>
                  <a:pt x="88" y="225"/>
                </a:moveTo>
                <a:cubicBezTo>
                  <a:pt x="27" y="287"/>
                  <a:pt x="27" y="287"/>
                  <a:pt x="27" y="287"/>
                </a:cubicBezTo>
                <a:cubicBezTo>
                  <a:pt x="0" y="314"/>
                  <a:pt x="0" y="356"/>
                  <a:pt x="27" y="383"/>
                </a:cubicBezTo>
                <a:cubicBezTo>
                  <a:pt x="170" y="239"/>
                  <a:pt x="170" y="239"/>
                  <a:pt x="170" y="239"/>
                </a:cubicBezTo>
                <a:cubicBezTo>
                  <a:pt x="218" y="192"/>
                  <a:pt x="218" y="192"/>
                  <a:pt x="218" y="192"/>
                </a:cubicBezTo>
                <a:cubicBezTo>
                  <a:pt x="170" y="144"/>
                  <a:pt x="170" y="144"/>
                  <a:pt x="170" y="144"/>
                </a:cubicBezTo>
                <a:cubicBezTo>
                  <a:pt x="27" y="0"/>
                  <a:pt x="27" y="0"/>
                  <a:pt x="27" y="0"/>
                </a:cubicBezTo>
                <a:cubicBezTo>
                  <a:pt x="0" y="27"/>
                  <a:pt x="0" y="70"/>
                  <a:pt x="27" y="96"/>
                </a:cubicBezTo>
                <a:cubicBezTo>
                  <a:pt x="125" y="192"/>
                  <a:pt x="125" y="192"/>
                  <a:pt x="125" y="192"/>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t-IT"/>
          </a:p>
        </p:txBody>
      </p:sp>
      <p:sp>
        <p:nvSpPr>
          <p:cNvPr id="131" name="Freeform 21"/>
          <p:cNvSpPr>
            <a:spLocks/>
          </p:cNvSpPr>
          <p:nvPr/>
        </p:nvSpPr>
        <p:spPr bwMode="auto">
          <a:xfrm>
            <a:off x="6026256" y="6356509"/>
            <a:ext cx="136505" cy="289948"/>
          </a:xfrm>
          <a:custGeom>
            <a:avLst/>
            <a:gdLst>
              <a:gd name="T0" fmla="*/ 88 w 218"/>
              <a:gd name="T1" fmla="*/ 225 h 383"/>
              <a:gd name="T2" fmla="*/ 27 w 218"/>
              <a:gd name="T3" fmla="*/ 287 h 383"/>
              <a:gd name="T4" fmla="*/ 27 w 218"/>
              <a:gd name="T5" fmla="*/ 383 h 383"/>
              <a:gd name="T6" fmla="*/ 170 w 218"/>
              <a:gd name="T7" fmla="*/ 239 h 383"/>
              <a:gd name="T8" fmla="*/ 218 w 218"/>
              <a:gd name="T9" fmla="*/ 192 h 383"/>
              <a:gd name="T10" fmla="*/ 170 w 218"/>
              <a:gd name="T11" fmla="*/ 144 h 383"/>
              <a:gd name="T12" fmla="*/ 27 w 218"/>
              <a:gd name="T13" fmla="*/ 0 h 383"/>
              <a:gd name="T14" fmla="*/ 27 w 218"/>
              <a:gd name="T15" fmla="*/ 96 h 383"/>
              <a:gd name="T16" fmla="*/ 125 w 218"/>
              <a:gd name="T17" fmla="*/ 192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383">
                <a:moveTo>
                  <a:pt x="88" y="225"/>
                </a:moveTo>
                <a:cubicBezTo>
                  <a:pt x="27" y="287"/>
                  <a:pt x="27" y="287"/>
                  <a:pt x="27" y="287"/>
                </a:cubicBezTo>
                <a:cubicBezTo>
                  <a:pt x="0" y="314"/>
                  <a:pt x="0" y="356"/>
                  <a:pt x="27" y="383"/>
                </a:cubicBezTo>
                <a:cubicBezTo>
                  <a:pt x="170" y="239"/>
                  <a:pt x="170" y="239"/>
                  <a:pt x="170" y="239"/>
                </a:cubicBezTo>
                <a:cubicBezTo>
                  <a:pt x="218" y="192"/>
                  <a:pt x="218" y="192"/>
                  <a:pt x="218" y="192"/>
                </a:cubicBezTo>
                <a:cubicBezTo>
                  <a:pt x="170" y="144"/>
                  <a:pt x="170" y="144"/>
                  <a:pt x="170" y="144"/>
                </a:cubicBezTo>
                <a:cubicBezTo>
                  <a:pt x="27" y="0"/>
                  <a:pt x="27" y="0"/>
                  <a:pt x="27" y="0"/>
                </a:cubicBezTo>
                <a:cubicBezTo>
                  <a:pt x="0" y="27"/>
                  <a:pt x="0" y="70"/>
                  <a:pt x="27" y="96"/>
                </a:cubicBezTo>
                <a:cubicBezTo>
                  <a:pt x="125" y="192"/>
                  <a:pt x="125" y="192"/>
                  <a:pt x="125" y="192"/>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t-IT"/>
          </a:p>
        </p:txBody>
      </p:sp>
      <p:pic>
        <p:nvPicPr>
          <p:cNvPr id="57359" name="Picture 15" descr="Social Impact Financing con garanzia FEI | Finanziamenti"/>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8375" r="9368"/>
          <a:stretch/>
        </p:blipFill>
        <p:spPr bwMode="auto">
          <a:xfrm>
            <a:off x="431372" y="5409322"/>
            <a:ext cx="2112232" cy="1101242"/>
          </a:xfrm>
          <a:prstGeom prst="snip2DiagRect">
            <a:avLst>
              <a:gd name="adj1" fmla="val 29743"/>
              <a:gd name="adj2" fmla="val 16667"/>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4" name="Immagine 63" descr="31a biaco-01.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5360" y="2561940"/>
            <a:ext cx="480811" cy="363005"/>
          </a:xfrm>
          <a:prstGeom prst="ellipse">
            <a:avLst/>
          </a:prstGeom>
          <a:solidFill>
            <a:srgbClr val="E2001A"/>
          </a:solidFill>
        </p:spPr>
      </p:pic>
      <p:pic>
        <p:nvPicPr>
          <p:cNvPr id="67" name="Immagine 66" descr="31a biaco-01.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4773" y="3194832"/>
            <a:ext cx="480811" cy="363005"/>
          </a:xfrm>
          <a:prstGeom prst="ellipse">
            <a:avLst/>
          </a:prstGeom>
          <a:solidFill>
            <a:srgbClr val="E2001A"/>
          </a:solidFill>
        </p:spPr>
      </p:pic>
      <p:pic>
        <p:nvPicPr>
          <p:cNvPr id="70" name="Immagine 69" descr="31a biaco-01.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0500" y="4568054"/>
            <a:ext cx="480811" cy="363005"/>
          </a:xfrm>
          <a:prstGeom prst="ellipse">
            <a:avLst/>
          </a:prstGeom>
          <a:solidFill>
            <a:srgbClr val="E2001A"/>
          </a:solidFill>
        </p:spPr>
      </p:pic>
      <p:pic>
        <p:nvPicPr>
          <p:cNvPr id="73" name="Immagine 72" descr="31a biaco-01.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8280" y="3868568"/>
            <a:ext cx="480811" cy="363005"/>
          </a:xfrm>
          <a:prstGeom prst="ellipse">
            <a:avLst/>
          </a:prstGeom>
          <a:solidFill>
            <a:srgbClr val="E2001A"/>
          </a:solidFill>
        </p:spPr>
      </p:pic>
      <p:pic>
        <p:nvPicPr>
          <p:cNvPr id="264211" name="Picture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991083" y="185390"/>
            <a:ext cx="772583"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97443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1"/>
            </p:custData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Diapositiva think-cell" r:id="rId4" imgW="216" imgH="216" progId="TCLayout.ActiveDocument.1">
                  <p:embed/>
                </p:oleObj>
              </mc:Choice>
              <mc:Fallback>
                <p:oleObj name="Diapositiva think-cell" r:id="rId4" imgW="216" imgH="21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0" y="3"/>
            <a:ext cx="211667" cy="1587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it-IT" sz="1400" dirty="0">
              <a:latin typeface="UniCredit"/>
              <a:cs typeface="Arial"/>
              <a:sym typeface="UniCredit"/>
            </a:endParaRPr>
          </a:p>
        </p:txBody>
      </p:sp>
      <p:sp>
        <p:nvSpPr>
          <p:cNvPr id="2" name="Segnaposto numero diapositiva 1"/>
          <p:cNvSpPr>
            <a:spLocks noGrp="1"/>
          </p:cNvSpPr>
          <p:nvPr>
            <p:ph type="sldNum" sz="quarter" idx="11"/>
          </p:nvPr>
        </p:nvSpPr>
        <p:spPr>
          <a:xfrm>
            <a:off x="239349" y="6453376"/>
            <a:ext cx="360000" cy="360000"/>
          </a:xfrm>
        </p:spPr>
        <p:txBody>
          <a:bodyPr vert="horz" lIns="0" tIns="0" rIns="0" bIns="0" rtlCol="0" anchor="ctr"/>
          <a:lstStyle/>
          <a:p>
            <a:fld id="{1D1043DC-2681-49D5-9D69-158B3FA3398E}" type="slidenum">
              <a:rPr lang="en-US" noProof="1"/>
              <a:pPr/>
              <a:t>26</a:t>
            </a:fld>
            <a:endParaRPr lang="en-US" noProof="1"/>
          </a:p>
        </p:txBody>
      </p:sp>
      <p:sp>
        <p:nvSpPr>
          <p:cNvPr id="24" name="Rectangle 8"/>
          <p:cNvSpPr>
            <a:spLocks noChangeArrowheads="1"/>
          </p:cNvSpPr>
          <p:nvPr/>
        </p:nvSpPr>
        <p:spPr bwMode="auto">
          <a:xfrm>
            <a:off x="2312769" y="1268760"/>
            <a:ext cx="9618307" cy="1701484"/>
          </a:xfrm>
          <a:prstGeom prst="rect">
            <a:avLst/>
          </a:prstGeom>
          <a:noFill/>
          <a:ln w="25400">
            <a:solidFill>
              <a:schemeClr val="accent1"/>
            </a:solidFill>
            <a:miter lim="800000"/>
            <a:headEnd/>
            <a:tailEnd/>
          </a:ln>
          <a:effectLst/>
        </p:spPr>
        <p:txBody>
          <a:bodyPr wrap="square" lIns="72000" tIns="72000" rIns="72000" bIns="72000" anchor="ctr">
            <a:noAutofit/>
          </a:bodyPr>
          <a:lstStyle/>
          <a:p>
            <a:pPr marL="171450" indent="-171450" defTabSz="914400">
              <a:lnSpc>
                <a:spcPct val="150000"/>
              </a:lnSpc>
              <a:spcBef>
                <a:spcPts val="600"/>
              </a:spcBef>
              <a:buClr>
                <a:srgbClr val="FF0000"/>
              </a:buClr>
              <a:buFont typeface="Arial" panose="020B0604020202020204" pitchFamily="34" charset="0"/>
              <a:buChar char="•"/>
            </a:pPr>
            <a:r>
              <a:rPr lang="en-US" b="1" kern="0" dirty="0">
                <a:solidFill>
                  <a:srgbClr val="000000"/>
                </a:solidFill>
                <a:latin typeface="UniCredit" pitchFamily="50" charset="0"/>
              </a:rPr>
              <a:t>CHIROGRAFARIO</a:t>
            </a:r>
            <a:r>
              <a:rPr lang="en-US" b="1" kern="0" dirty="0">
                <a:solidFill>
                  <a:srgbClr val="000000"/>
                </a:solidFill>
                <a:effectLst>
                  <a:outerShdw blurRad="38100" dist="38100" dir="2700000" algn="tl">
                    <a:srgbClr val="000000">
                      <a:alpha val="43137"/>
                    </a:srgbClr>
                  </a:outerShdw>
                </a:effectLst>
                <a:latin typeface="UniCredit" pitchFamily="50" charset="0"/>
              </a:rPr>
              <a:t>:</a:t>
            </a:r>
            <a:r>
              <a:rPr lang="en-US" b="1" kern="0" dirty="0">
                <a:solidFill>
                  <a:srgbClr val="000000"/>
                </a:solidFill>
                <a:latin typeface="UniCredit" pitchFamily="50" charset="0"/>
              </a:rPr>
              <a:t> </a:t>
            </a:r>
            <a:r>
              <a:rPr lang="en-US" kern="0" dirty="0" err="1">
                <a:solidFill>
                  <a:srgbClr val="000000"/>
                </a:solidFill>
                <a:latin typeface="UniCredit" pitchFamily="50" charset="0"/>
              </a:rPr>
              <a:t>tasso</a:t>
            </a:r>
            <a:r>
              <a:rPr lang="en-US" kern="0" dirty="0">
                <a:solidFill>
                  <a:srgbClr val="000000"/>
                </a:solidFill>
                <a:latin typeface="UniCredit" pitchFamily="50" charset="0"/>
              </a:rPr>
              <a:t> </a:t>
            </a:r>
            <a:r>
              <a:rPr lang="en-US" kern="0" dirty="0" err="1">
                <a:solidFill>
                  <a:srgbClr val="000000"/>
                </a:solidFill>
                <a:latin typeface="UniCredit" pitchFamily="50" charset="0"/>
              </a:rPr>
              <a:t>fisso</a:t>
            </a:r>
            <a:r>
              <a:rPr lang="en-US" kern="0" dirty="0">
                <a:solidFill>
                  <a:srgbClr val="000000"/>
                </a:solidFill>
                <a:latin typeface="UniCredit" pitchFamily="50" charset="0"/>
              </a:rPr>
              <a:t> o </a:t>
            </a:r>
            <a:r>
              <a:rPr lang="en-US" kern="0" dirty="0" err="1">
                <a:solidFill>
                  <a:srgbClr val="000000"/>
                </a:solidFill>
                <a:latin typeface="UniCredit" pitchFamily="50" charset="0"/>
              </a:rPr>
              <a:t>variabile</a:t>
            </a:r>
            <a:r>
              <a:rPr lang="en-US" kern="0" dirty="0">
                <a:solidFill>
                  <a:srgbClr val="000000"/>
                </a:solidFill>
                <a:latin typeface="UniCredit" pitchFamily="50" charset="0"/>
              </a:rPr>
              <a:t> </a:t>
            </a:r>
            <a:endParaRPr lang="it-IT" strike="sngStrike" kern="0" dirty="0">
              <a:effectLst>
                <a:outerShdw blurRad="38100" dist="38100" dir="2700000" algn="tl">
                  <a:srgbClr val="000000">
                    <a:alpha val="43137"/>
                  </a:srgbClr>
                </a:outerShdw>
              </a:effectLst>
              <a:latin typeface="UniCredit" pitchFamily="50" charset="0"/>
            </a:endParaRPr>
          </a:p>
          <a:p>
            <a:pPr marL="171450" indent="-171450">
              <a:lnSpc>
                <a:spcPct val="150000"/>
              </a:lnSpc>
              <a:spcBef>
                <a:spcPts val="600"/>
              </a:spcBef>
              <a:buClr>
                <a:srgbClr val="FF0000"/>
              </a:buClr>
              <a:buFont typeface="Arial" panose="020B0604020202020204" pitchFamily="34" charset="0"/>
              <a:buChar char="•"/>
            </a:pPr>
            <a:r>
              <a:rPr lang="it-IT" b="1" kern="0" dirty="0">
                <a:solidFill>
                  <a:srgbClr val="000000"/>
                </a:solidFill>
                <a:latin typeface="UniCredit" pitchFamily="50" charset="0"/>
              </a:rPr>
              <a:t>IPOTECARIO: </a:t>
            </a:r>
            <a:r>
              <a:rPr lang="it-IT" kern="0" dirty="0">
                <a:solidFill>
                  <a:srgbClr val="000000"/>
                </a:solidFill>
                <a:latin typeface="UniCredit" pitchFamily="50" charset="0"/>
              </a:rPr>
              <a:t>tasso fisso o variabile  </a:t>
            </a:r>
          </a:p>
        </p:txBody>
      </p:sp>
      <p:sp>
        <p:nvSpPr>
          <p:cNvPr id="35" name="AutoShape 9"/>
          <p:cNvSpPr>
            <a:spLocks noChangeArrowheads="1"/>
          </p:cNvSpPr>
          <p:nvPr/>
        </p:nvSpPr>
        <p:spPr bwMode="auto">
          <a:xfrm rot="5400000">
            <a:off x="197057" y="1335181"/>
            <a:ext cx="2088232" cy="1955391"/>
          </a:xfrm>
          <a:prstGeom prst="homePlate">
            <a:avLst>
              <a:gd name="adj" fmla="val 25269"/>
            </a:avLst>
          </a:prstGeom>
          <a:solidFill>
            <a:schemeClr val="accent2"/>
          </a:solidFill>
          <a:ln w="25400">
            <a:solidFill>
              <a:schemeClr val="bg1"/>
            </a:solidFill>
            <a:miter lim="800000"/>
            <a:headEnd/>
            <a:tailEnd/>
          </a:ln>
          <a:effectLst/>
        </p:spPr>
        <p:txBody>
          <a:bodyPr rot="10800000" vert="eaVert" wrap="none" lIns="72000" tIns="72000" rIns="72000" bIns="72000" anchor="t"/>
          <a:lstStyle/>
          <a:p>
            <a:pPr algn="ctr" eaLnBrk="0" hangingPunct="0"/>
            <a:endParaRPr lang="en-US" b="1" dirty="0">
              <a:latin typeface="UniCredit" pitchFamily="50" charset="0"/>
            </a:endParaRPr>
          </a:p>
          <a:p>
            <a:pPr algn="ctr" eaLnBrk="0" hangingPunct="0"/>
            <a:endParaRPr lang="en-US" b="1" dirty="0">
              <a:latin typeface="UniCredit" pitchFamily="50" charset="0"/>
            </a:endParaRPr>
          </a:p>
          <a:p>
            <a:pPr algn="ctr" eaLnBrk="0" hangingPunct="0"/>
            <a:r>
              <a:rPr lang="en-US" sz="2000" b="1" dirty="0">
                <a:latin typeface="UniCredit" pitchFamily="50" charset="0"/>
              </a:rPr>
              <a:t>CREDITO</a:t>
            </a:r>
            <a:r>
              <a:rPr lang="en-US" b="1" dirty="0">
                <a:latin typeface="UniCredit" pitchFamily="50" charset="0"/>
              </a:rPr>
              <a:t> </a:t>
            </a:r>
          </a:p>
          <a:p>
            <a:pPr algn="ctr" eaLnBrk="0" hangingPunct="0"/>
            <a:endParaRPr lang="en-US" b="1" dirty="0">
              <a:latin typeface="UniCredit" pitchFamily="50" charset="0"/>
            </a:endParaRPr>
          </a:p>
          <a:p>
            <a:pPr algn="ctr" eaLnBrk="0" hangingPunct="0"/>
            <a:endParaRPr lang="en-US" b="1" dirty="0">
              <a:latin typeface="UniCredit" pitchFamily="50" charset="0"/>
            </a:endParaRPr>
          </a:p>
          <a:p>
            <a:pPr algn="ctr" eaLnBrk="0" hangingPunct="0"/>
            <a:r>
              <a:rPr lang="en-US" b="1" dirty="0">
                <a:latin typeface="UniCredit" pitchFamily="50" charset="0"/>
              </a:rPr>
              <a:t> </a:t>
            </a:r>
          </a:p>
        </p:txBody>
      </p:sp>
      <p:sp>
        <p:nvSpPr>
          <p:cNvPr id="36" name="AutoShape 11"/>
          <p:cNvSpPr>
            <a:spLocks noChangeArrowheads="1"/>
          </p:cNvSpPr>
          <p:nvPr/>
        </p:nvSpPr>
        <p:spPr bwMode="auto">
          <a:xfrm rot="5400000">
            <a:off x="-300965" y="3777428"/>
            <a:ext cx="3096344" cy="1967440"/>
          </a:xfrm>
          <a:prstGeom prst="chevron">
            <a:avLst>
              <a:gd name="adj" fmla="val 24025"/>
            </a:avLst>
          </a:prstGeom>
          <a:solidFill>
            <a:schemeClr val="accent2"/>
          </a:solidFill>
          <a:ln w="25400">
            <a:solidFill>
              <a:schemeClr val="bg1"/>
            </a:solidFill>
            <a:miter lim="800000"/>
            <a:headEnd/>
            <a:tailEnd/>
          </a:ln>
          <a:effectLst/>
        </p:spPr>
        <p:txBody>
          <a:bodyPr rot="10800000" vert="eaVert" wrap="none" lIns="72000" tIns="72000" rIns="72000" bIns="72000" anchor="t"/>
          <a:lstStyle/>
          <a:p>
            <a:pPr algn="ctr" eaLnBrk="0" hangingPunct="0"/>
            <a:endParaRPr lang="en-US" b="1" dirty="0">
              <a:latin typeface="UniCredit" pitchFamily="50" charset="0"/>
            </a:endParaRPr>
          </a:p>
          <a:p>
            <a:pPr algn="ctr" eaLnBrk="0" hangingPunct="0"/>
            <a:r>
              <a:rPr lang="en-US" sz="2000" b="1" dirty="0">
                <a:latin typeface="UniCredit" pitchFamily="50" charset="0"/>
              </a:rPr>
              <a:t>FINANZA </a:t>
            </a:r>
          </a:p>
          <a:p>
            <a:pPr algn="ctr" eaLnBrk="0" hangingPunct="0"/>
            <a:r>
              <a:rPr lang="en-US" sz="2000" b="1" dirty="0">
                <a:latin typeface="UniCredit" pitchFamily="50" charset="0"/>
              </a:rPr>
              <a:t>PER </a:t>
            </a:r>
          </a:p>
          <a:p>
            <a:pPr algn="ctr" eaLnBrk="0" hangingPunct="0"/>
            <a:r>
              <a:rPr lang="en-US" sz="2000" b="1" dirty="0">
                <a:latin typeface="UniCredit" pitchFamily="50" charset="0"/>
              </a:rPr>
              <a:t>IL SOCIALE</a:t>
            </a:r>
            <a:endParaRPr lang="en-US" sz="1200" b="1" dirty="0"/>
          </a:p>
        </p:txBody>
      </p:sp>
      <p:sp>
        <p:nvSpPr>
          <p:cNvPr id="37" name="Rectangle 12"/>
          <p:cNvSpPr>
            <a:spLocks noChangeArrowheads="1"/>
          </p:cNvSpPr>
          <p:nvPr/>
        </p:nvSpPr>
        <p:spPr bwMode="auto">
          <a:xfrm>
            <a:off x="3521594" y="3179654"/>
            <a:ext cx="8430468" cy="3129666"/>
          </a:xfrm>
          <a:prstGeom prst="rect">
            <a:avLst/>
          </a:prstGeom>
          <a:noFill/>
          <a:ln w="25400">
            <a:solidFill>
              <a:schemeClr val="accent1"/>
            </a:solidFill>
            <a:miter lim="800000"/>
            <a:headEnd/>
            <a:tailEnd/>
          </a:ln>
          <a:effectLst/>
        </p:spPr>
        <p:txBody>
          <a:bodyPr wrap="square" lIns="72000" tIns="72000" rIns="72000" bIns="72000" anchor="ctr">
            <a:noAutofit/>
          </a:bodyPr>
          <a:lstStyle/>
          <a:p>
            <a:pPr marL="171450" indent="-171450">
              <a:lnSpc>
                <a:spcPct val="150000"/>
              </a:lnSpc>
              <a:spcBef>
                <a:spcPts val="600"/>
              </a:spcBef>
              <a:buClr>
                <a:srgbClr val="FF0000"/>
              </a:buClr>
              <a:buFont typeface="Arial" panose="020B0604020202020204" pitchFamily="34" charset="0"/>
              <a:buChar char="•"/>
            </a:pPr>
            <a:r>
              <a:rPr lang="it-IT" b="1" kern="0" dirty="0">
                <a:solidFill>
                  <a:srgbClr val="000000"/>
                </a:solidFill>
                <a:latin typeface="UniCredit" pitchFamily="50" charset="0"/>
              </a:rPr>
              <a:t>MINI BOND </a:t>
            </a:r>
            <a:r>
              <a:rPr lang="it-IT" kern="0" dirty="0">
                <a:solidFill>
                  <a:srgbClr val="000000"/>
                </a:solidFill>
                <a:latin typeface="UniCredit" pitchFamily="50" charset="0"/>
              </a:rPr>
              <a:t>(un emittente, prestito obbligazionario sottoscritto da Banca o Investitori)</a:t>
            </a:r>
          </a:p>
          <a:p>
            <a:pPr marL="171450" indent="-171450">
              <a:lnSpc>
                <a:spcPct val="150000"/>
              </a:lnSpc>
              <a:spcBef>
                <a:spcPts val="600"/>
              </a:spcBef>
              <a:buClr>
                <a:srgbClr val="FF0000"/>
              </a:buClr>
              <a:buFont typeface="Arial" panose="020B0604020202020204" pitchFamily="34" charset="0"/>
              <a:buChar char="•"/>
            </a:pPr>
            <a:r>
              <a:rPr lang="it-IT" b="1" kern="0" dirty="0">
                <a:solidFill>
                  <a:srgbClr val="000000"/>
                </a:solidFill>
                <a:latin typeface="UniCredit" pitchFamily="50" charset="0"/>
              </a:rPr>
              <a:t>BASKET BOND </a:t>
            </a:r>
            <a:r>
              <a:rPr lang="it-IT" kern="0" dirty="0">
                <a:solidFill>
                  <a:srgbClr val="000000"/>
                </a:solidFill>
                <a:latin typeface="UniCredit" pitchFamily="50" charset="0"/>
              </a:rPr>
              <a:t>(più emittenti, prestito obbligazionario sottoscritto da Banca o Investitori)</a:t>
            </a:r>
          </a:p>
          <a:p>
            <a:pPr marL="171450" indent="-171450">
              <a:lnSpc>
                <a:spcPct val="150000"/>
              </a:lnSpc>
              <a:spcBef>
                <a:spcPts val="600"/>
              </a:spcBef>
              <a:buClr>
                <a:srgbClr val="FF0000"/>
              </a:buClr>
              <a:buFont typeface="Arial" panose="020B0604020202020204" pitchFamily="34" charset="0"/>
              <a:buChar char="•"/>
            </a:pPr>
            <a:r>
              <a:rPr lang="it-IT" b="1" kern="0" dirty="0">
                <a:solidFill>
                  <a:srgbClr val="000000"/>
                </a:solidFill>
                <a:latin typeface="UniCredit" pitchFamily="50" charset="0"/>
              </a:rPr>
              <a:t>PRIVATE PLACEMENT</a:t>
            </a:r>
            <a:r>
              <a:rPr lang="it-IT" kern="0" dirty="0">
                <a:solidFill>
                  <a:srgbClr val="000000"/>
                </a:solidFill>
                <a:latin typeface="UniCredit" pitchFamily="50" charset="0"/>
              </a:rPr>
              <a:t>(un emittente, prestito obbligazionario sottoscritto da uno o più Investitori Istituzionali )</a:t>
            </a:r>
          </a:p>
          <a:p>
            <a:pPr marL="171450" indent="-171450">
              <a:lnSpc>
                <a:spcPct val="150000"/>
              </a:lnSpc>
              <a:spcBef>
                <a:spcPts val="600"/>
              </a:spcBef>
              <a:buClr>
                <a:srgbClr val="FF0000"/>
              </a:buClr>
              <a:buFont typeface="Arial" panose="020B0604020202020204" pitchFamily="34" charset="0"/>
              <a:buChar char="•"/>
            </a:pPr>
            <a:endParaRPr lang="it-IT" b="1" kern="0" dirty="0">
              <a:solidFill>
                <a:srgbClr val="000000"/>
              </a:solidFill>
              <a:latin typeface="UniCredit" pitchFamily="50" charset="0"/>
            </a:endParaRPr>
          </a:p>
        </p:txBody>
      </p:sp>
      <p:sp>
        <p:nvSpPr>
          <p:cNvPr id="19" name="Title 5"/>
          <p:cNvSpPr>
            <a:spLocks noGrp="1"/>
          </p:cNvSpPr>
          <p:nvPr>
            <p:ph type="title"/>
          </p:nvPr>
        </p:nvSpPr>
        <p:spPr>
          <a:xfrm>
            <a:off x="360000" y="116744"/>
            <a:ext cx="10147040" cy="1008000"/>
          </a:xfrm>
        </p:spPr>
        <p:txBody>
          <a:bodyPr>
            <a:normAutofit/>
          </a:bodyPr>
          <a:lstStyle/>
          <a:p>
            <a:pPr defTabSz="457200"/>
            <a:r>
              <a:rPr lang="it-IT" sz="2800" dirty="0"/>
              <a:t>Principali strumenti creditizi e finanziari a supporto dell’offerta di</a:t>
            </a:r>
            <a:br>
              <a:rPr lang="it-IT" sz="2800" dirty="0"/>
            </a:br>
            <a:r>
              <a:rPr lang="it-IT" sz="2800" dirty="0"/>
              <a:t> Impact Financing</a:t>
            </a:r>
            <a:endParaRPr lang="en-US" sz="2800" dirty="0">
              <a:latin typeface="UniCredit" panose="02000506040000020004" pitchFamily="2" charset="0"/>
            </a:endParaRPr>
          </a:p>
        </p:txBody>
      </p:sp>
      <p:pic>
        <p:nvPicPr>
          <p:cNvPr id="12" name="Immagine 11" descr="Sponsorship circle-01.png">
            <a:extLst>
              <a:ext uri="{FF2B5EF4-FFF2-40B4-BE49-F238E27FC236}">
                <a16:creationId xmlns:a16="http://schemas.microsoft.com/office/drawing/2014/main" id="{08C0F42E-F0E6-49B8-9B37-A89D33D819F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0011" y="2374829"/>
            <a:ext cx="733488" cy="550116"/>
          </a:xfrm>
          <a:prstGeom prst="ellipse">
            <a:avLst/>
          </a:prstGeom>
          <a:solidFill>
            <a:srgbClr val="00AFD0"/>
          </a:solidFill>
        </p:spPr>
      </p:pic>
      <p:pic>
        <p:nvPicPr>
          <p:cNvPr id="13" name="Immagine 12" descr="21a bianco-01.png">
            <a:extLst>
              <a:ext uri="{FF2B5EF4-FFF2-40B4-BE49-F238E27FC236}">
                <a16:creationId xmlns:a16="http://schemas.microsoft.com/office/drawing/2014/main" id="{2C60F3E1-071F-4057-83FF-032D99A6A0E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1425" y="4910560"/>
            <a:ext cx="653252" cy="534664"/>
          </a:xfrm>
          <a:prstGeom prst="ellipse">
            <a:avLst/>
          </a:prstGeom>
          <a:solidFill>
            <a:srgbClr val="00AFD0"/>
          </a:solidFill>
        </p:spPr>
      </p:pic>
      <p:sp>
        <p:nvSpPr>
          <p:cNvPr id="4" name="CasellaDiTesto 3">
            <a:extLst>
              <a:ext uri="{FF2B5EF4-FFF2-40B4-BE49-F238E27FC236}">
                <a16:creationId xmlns:a16="http://schemas.microsoft.com/office/drawing/2014/main" id="{B55DFEAA-F808-422B-9F53-1CC01CCC1B50}"/>
              </a:ext>
            </a:extLst>
          </p:cNvPr>
          <p:cNvSpPr txBox="1"/>
          <p:nvPr/>
        </p:nvSpPr>
        <p:spPr>
          <a:xfrm flipH="1">
            <a:off x="2849519" y="3717032"/>
            <a:ext cx="270151" cy="1938992"/>
          </a:xfrm>
          <a:prstGeom prst="rect">
            <a:avLst/>
          </a:prstGeom>
          <a:noFill/>
        </p:spPr>
        <p:txBody>
          <a:bodyPr wrap="square" rtlCol="0">
            <a:spAutoFit/>
          </a:bodyPr>
          <a:lstStyle/>
          <a:p>
            <a:pPr algn="ctr"/>
            <a:r>
              <a:rPr lang="it-IT" sz="2000" b="1" dirty="0">
                <a:solidFill>
                  <a:schemeClr val="bg1"/>
                </a:solidFill>
              </a:rPr>
              <a:t>SOCIAL</a:t>
            </a:r>
          </a:p>
        </p:txBody>
      </p:sp>
      <p:sp>
        <p:nvSpPr>
          <p:cNvPr id="15" name="Triangolo isoscele 14">
            <a:extLst>
              <a:ext uri="{FF2B5EF4-FFF2-40B4-BE49-F238E27FC236}">
                <a16:creationId xmlns:a16="http://schemas.microsoft.com/office/drawing/2014/main" id="{02199336-7E89-4532-BE21-7CC1C95B7C3F}"/>
              </a:ext>
            </a:extLst>
          </p:cNvPr>
          <p:cNvSpPr/>
          <p:nvPr/>
        </p:nvSpPr>
        <p:spPr bwMode="gray">
          <a:xfrm rot="5400000">
            <a:off x="1350777" y="4187076"/>
            <a:ext cx="3038910" cy="1037295"/>
          </a:xfrm>
          <a:prstGeom prst="triangle">
            <a:avLst/>
          </a:prstGeom>
          <a:solidFill>
            <a:srgbClr val="00AFD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r>
              <a:rPr lang="it-IT" sz="2400" b="1" dirty="0">
                <a:solidFill>
                  <a:prstClr val="white"/>
                </a:solidFill>
              </a:rPr>
              <a:t>SOCIAL</a:t>
            </a:r>
          </a:p>
        </p:txBody>
      </p:sp>
    </p:spTree>
    <p:extLst>
      <p:ext uri="{BB962C8B-B14F-4D97-AF65-F5344CB8AC3E}">
        <p14:creationId xmlns:p14="http://schemas.microsoft.com/office/powerpoint/2010/main" val="3207961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1"/>
            </p:custData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Diapositiva think-cell" r:id="rId4" imgW="216" imgH="216" progId="TCLayout.ActiveDocument.1">
                  <p:embed/>
                </p:oleObj>
              </mc:Choice>
              <mc:Fallback>
                <p:oleObj name="Diapositiva think-cell" r:id="rId4" imgW="216" imgH="21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0" y="3"/>
            <a:ext cx="211667" cy="1587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it-IT" sz="1400" dirty="0">
              <a:latin typeface="UniCredit"/>
              <a:cs typeface="Arial"/>
              <a:sym typeface="UniCredit"/>
            </a:endParaRPr>
          </a:p>
        </p:txBody>
      </p:sp>
      <p:sp>
        <p:nvSpPr>
          <p:cNvPr id="2" name="Segnaposto numero diapositiva 1"/>
          <p:cNvSpPr>
            <a:spLocks noGrp="1"/>
          </p:cNvSpPr>
          <p:nvPr>
            <p:ph type="sldNum" sz="quarter" idx="11"/>
          </p:nvPr>
        </p:nvSpPr>
        <p:spPr>
          <a:xfrm>
            <a:off x="239349" y="6453376"/>
            <a:ext cx="360000" cy="360000"/>
          </a:xfrm>
        </p:spPr>
        <p:txBody>
          <a:bodyPr vert="horz" lIns="0" tIns="0" rIns="0" bIns="0" rtlCol="0" anchor="ctr"/>
          <a:lstStyle/>
          <a:p>
            <a:fld id="{1D1043DC-2681-49D5-9D69-158B3FA3398E}" type="slidenum">
              <a:rPr lang="en-US" noProof="1"/>
              <a:pPr/>
              <a:t>27</a:t>
            </a:fld>
            <a:endParaRPr lang="en-US" noProof="1"/>
          </a:p>
        </p:txBody>
      </p:sp>
      <p:sp>
        <p:nvSpPr>
          <p:cNvPr id="24" name="Rectangle 8"/>
          <p:cNvSpPr>
            <a:spLocks noChangeArrowheads="1"/>
          </p:cNvSpPr>
          <p:nvPr/>
        </p:nvSpPr>
        <p:spPr bwMode="auto">
          <a:xfrm>
            <a:off x="2312769" y="1484783"/>
            <a:ext cx="9618307" cy="1773493"/>
          </a:xfrm>
          <a:prstGeom prst="rect">
            <a:avLst/>
          </a:prstGeom>
          <a:noFill/>
          <a:ln w="25400">
            <a:solidFill>
              <a:schemeClr val="accent1"/>
            </a:solidFill>
            <a:miter lim="800000"/>
            <a:headEnd/>
            <a:tailEnd/>
          </a:ln>
          <a:effectLst/>
        </p:spPr>
        <p:txBody>
          <a:bodyPr wrap="square" lIns="72000" tIns="72000" rIns="72000" bIns="72000" anchor="ctr">
            <a:noAutofit/>
          </a:bodyPr>
          <a:lstStyle/>
          <a:p>
            <a:pPr marL="171450" indent="-171450" defTabSz="914400">
              <a:lnSpc>
                <a:spcPct val="150000"/>
              </a:lnSpc>
              <a:spcBef>
                <a:spcPts val="600"/>
              </a:spcBef>
              <a:buClr>
                <a:srgbClr val="FF0000"/>
              </a:buClr>
              <a:buFont typeface="Arial" panose="020B0604020202020204" pitchFamily="34" charset="0"/>
              <a:buChar char="•"/>
            </a:pPr>
            <a:r>
              <a:rPr lang="en-US" sz="1600" b="1" kern="0" dirty="0">
                <a:solidFill>
                  <a:srgbClr val="000000"/>
                </a:solidFill>
                <a:latin typeface="UniCredit" pitchFamily="50" charset="0"/>
              </a:rPr>
              <a:t>FINANZIAMENTI/EMISSIONI  </a:t>
            </a:r>
            <a:r>
              <a:rPr lang="en-US" sz="1600" kern="0" dirty="0">
                <a:solidFill>
                  <a:srgbClr val="000000"/>
                </a:solidFill>
                <a:latin typeface="UniCredit" pitchFamily="50" charset="0"/>
              </a:rPr>
              <a:t>a </a:t>
            </a:r>
            <a:r>
              <a:rPr lang="en-US" sz="1600" kern="0" dirty="0" err="1">
                <a:solidFill>
                  <a:srgbClr val="000000"/>
                </a:solidFill>
                <a:latin typeface="UniCredit" pitchFamily="50" charset="0"/>
              </a:rPr>
              <a:t>condiz</a:t>
            </a:r>
            <a:r>
              <a:rPr lang="en-US" sz="1600" kern="0" dirty="0" err="1">
                <a:latin typeface="UniCredit" pitchFamily="50" charset="0"/>
              </a:rPr>
              <a:t>ioni</a:t>
            </a:r>
            <a:r>
              <a:rPr lang="en-US" sz="1600" kern="0" dirty="0">
                <a:latin typeface="UniCredit" pitchFamily="50" charset="0"/>
              </a:rPr>
              <a:t>/</a:t>
            </a:r>
            <a:r>
              <a:rPr lang="en-US" sz="1600" kern="0" dirty="0" err="1">
                <a:latin typeface="UniCredit" pitchFamily="50" charset="0"/>
              </a:rPr>
              <a:t>costi</a:t>
            </a:r>
            <a:r>
              <a:rPr lang="en-US" sz="1600" kern="0" dirty="0">
                <a:latin typeface="UniCredit" pitchFamily="50" charset="0"/>
              </a:rPr>
              <a:t> </a:t>
            </a:r>
            <a:r>
              <a:rPr lang="it-IT" sz="1600" kern="0" dirty="0">
                <a:latin typeface="UniCredit" pitchFamily="50" charset="0"/>
              </a:rPr>
              <a:t>agevolati, rispetto a quelli ordinari</a:t>
            </a:r>
            <a:endParaRPr lang="it-IT" sz="1600" strike="sngStrike" kern="0" dirty="0">
              <a:effectLst>
                <a:outerShdw blurRad="38100" dist="38100" dir="2700000" algn="tl">
                  <a:srgbClr val="000000">
                    <a:alpha val="43137"/>
                  </a:srgbClr>
                </a:outerShdw>
              </a:effectLst>
              <a:latin typeface="UniCredit" pitchFamily="50" charset="0"/>
            </a:endParaRPr>
          </a:p>
          <a:p>
            <a:pPr marL="171450" indent="-171450">
              <a:lnSpc>
                <a:spcPct val="150000"/>
              </a:lnSpc>
              <a:spcBef>
                <a:spcPts val="600"/>
              </a:spcBef>
              <a:buClr>
                <a:srgbClr val="FF0000"/>
              </a:buClr>
              <a:buFont typeface="Arial" panose="020B0604020202020204" pitchFamily="34" charset="0"/>
              <a:buChar char="•"/>
            </a:pPr>
            <a:r>
              <a:rPr lang="it-IT" sz="1600" b="1" kern="0" dirty="0">
                <a:solidFill>
                  <a:srgbClr val="000000"/>
                </a:solidFill>
                <a:latin typeface="UniCredit" pitchFamily="50" charset="0"/>
              </a:rPr>
              <a:t>PAY FOR SUCCESS: </a:t>
            </a:r>
            <a:r>
              <a:rPr lang="it-IT" sz="1600" u="sng" kern="0" dirty="0">
                <a:solidFill>
                  <a:srgbClr val="000000"/>
                </a:solidFill>
                <a:latin typeface="UniCredit" pitchFamily="50" charset="0"/>
              </a:rPr>
              <a:t>eventuale</a:t>
            </a:r>
            <a:r>
              <a:rPr lang="it-IT" sz="1600" kern="0" dirty="0">
                <a:solidFill>
                  <a:srgbClr val="000000"/>
                </a:solidFill>
                <a:latin typeface="UniCredit" pitchFamily="50" charset="0"/>
              </a:rPr>
              <a:t> forma di «erogazione liberale», al raggiungimento di uno o più </a:t>
            </a:r>
            <a:r>
              <a:rPr lang="it-IT" sz="1600" b="1" kern="0" dirty="0">
                <a:solidFill>
                  <a:srgbClr val="000000"/>
                </a:solidFill>
                <a:latin typeface="UniCredit" pitchFamily="50" charset="0"/>
              </a:rPr>
              <a:t>obiettivi sociali concordati</a:t>
            </a:r>
            <a:endParaRPr lang="it-IT" sz="1600" kern="0" dirty="0">
              <a:solidFill>
                <a:srgbClr val="000000"/>
              </a:solidFill>
              <a:latin typeface="UniCredit" pitchFamily="50" charset="0"/>
            </a:endParaRPr>
          </a:p>
        </p:txBody>
      </p:sp>
      <p:sp>
        <p:nvSpPr>
          <p:cNvPr id="35" name="AutoShape 9"/>
          <p:cNvSpPr>
            <a:spLocks noChangeArrowheads="1"/>
          </p:cNvSpPr>
          <p:nvPr/>
        </p:nvSpPr>
        <p:spPr bwMode="auto">
          <a:xfrm rot="5400000">
            <a:off x="161055" y="1587208"/>
            <a:ext cx="2160240" cy="1955391"/>
          </a:xfrm>
          <a:prstGeom prst="homePlate">
            <a:avLst>
              <a:gd name="adj" fmla="val 25269"/>
            </a:avLst>
          </a:prstGeom>
          <a:solidFill>
            <a:schemeClr val="accent2"/>
          </a:solidFill>
          <a:ln w="25400">
            <a:solidFill>
              <a:schemeClr val="bg1"/>
            </a:solidFill>
            <a:miter lim="800000"/>
            <a:headEnd/>
            <a:tailEnd/>
          </a:ln>
          <a:effectLst/>
        </p:spPr>
        <p:txBody>
          <a:bodyPr rot="10800000" vert="eaVert" wrap="none" lIns="72000" tIns="72000" rIns="72000" bIns="72000" anchor="t"/>
          <a:lstStyle/>
          <a:p>
            <a:pPr algn="ctr" eaLnBrk="0" hangingPunct="0"/>
            <a:r>
              <a:rPr lang="en-US" b="1" dirty="0">
                <a:latin typeface="UniCredit" pitchFamily="50" charset="0"/>
              </a:rPr>
              <a:t>CREDITO /</a:t>
            </a:r>
          </a:p>
          <a:p>
            <a:pPr algn="ctr" eaLnBrk="0" hangingPunct="0"/>
            <a:r>
              <a:rPr lang="en-US" b="1" dirty="0">
                <a:latin typeface="UniCredit" pitchFamily="50" charset="0"/>
              </a:rPr>
              <a:t>FINANZA</a:t>
            </a:r>
          </a:p>
          <a:p>
            <a:pPr algn="ctr" eaLnBrk="0" hangingPunct="0"/>
            <a:r>
              <a:rPr lang="en-US" b="1" dirty="0">
                <a:latin typeface="UniCredit" pitchFamily="50" charset="0"/>
              </a:rPr>
              <a:t> </a:t>
            </a:r>
          </a:p>
          <a:p>
            <a:pPr algn="ctr" eaLnBrk="0" hangingPunct="0"/>
            <a:endParaRPr lang="en-US" b="1" dirty="0">
              <a:latin typeface="UniCredit" pitchFamily="50" charset="0"/>
            </a:endParaRPr>
          </a:p>
          <a:p>
            <a:pPr algn="ctr" eaLnBrk="0" hangingPunct="0"/>
            <a:endParaRPr lang="en-US" b="1" dirty="0">
              <a:latin typeface="UniCredit" pitchFamily="50" charset="0"/>
            </a:endParaRPr>
          </a:p>
          <a:p>
            <a:pPr algn="ctr" eaLnBrk="0" hangingPunct="0"/>
            <a:r>
              <a:rPr lang="en-US" b="1" dirty="0">
                <a:latin typeface="UniCredit" pitchFamily="50" charset="0"/>
              </a:rPr>
              <a:t> </a:t>
            </a:r>
          </a:p>
        </p:txBody>
      </p:sp>
      <p:sp>
        <p:nvSpPr>
          <p:cNvPr id="36" name="AutoShape 11"/>
          <p:cNvSpPr>
            <a:spLocks noChangeArrowheads="1"/>
          </p:cNvSpPr>
          <p:nvPr/>
        </p:nvSpPr>
        <p:spPr bwMode="auto">
          <a:xfrm rot="5400000">
            <a:off x="59075" y="3561404"/>
            <a:ext cx="2376264" cy="1967440"/>
          </a:xfrm>
          <a:prstGeom prst="chevron">
            <a:avLst>
              <a:gd name="adj" fmla="val 24025"/>
            </a:avLst>
          </a:prstGeom>
          <a:solidFill>
            <a:schemeClr val="accent2"/>
          </a:solidFill>
          <a:ln w="25400">
            <a:solidFill>
              <a:schemeClr val="bg1"/>
            </a:solidFill>
            <a:miter lim="800000"/>
            <a:headEnd/>
            <a:tailEnd/>
          </a:ln>
          <a:effectLst/>
        </p:spPr>
        <p:txBody>
          <a:bodyPr rot="10800000" vert="eaVert" wrap="none" lIns="72000" tIns="72000" rIns="72000" bIns="72000" anchor="t"/>
          <a:lstStyle/>
          <a:p>
            <a:pPr algn="ctr" eaLnBrk="0" hangingPunct="0"/>
            <a:r>
              <a:rPr lang="en-US" b="1" dirty="0">
                <a:latin typeface="UniCredit" pitchFamily="50" charset="0"/>
              </a:rPr>
              <a:t>SERVIZI </a:t>
            </a:r>
          </a:p>
          <a:p>
            <a:pPr algn="ctr" eaLnBrk="0" hangingPunct="0"/>
            <a:r>
              <a:rPr lang="en-US" b="1" dirty="0">
                <a:latin typeface="UniCredit" pitchFamily="50" charset="0"/>
              </a:rPr>
              <a:t>ACCESSORI</a:t>
            </a:r>
          </a:p>
          <a:p>
            <a:pPr algn="ctr" eaLnBrk="0" hangingPunct="0"/>
            <a:endParaRPr lang="en-US" b="1" dirty="0">
              <a:latin typeface="UniCredit" pitchFamily="50" charset="0"/>
            </a:endParaRPr>
          </a:p>
          <a:p>
            <a:pPr algn="ctr" eaLnBrk="0" hangingPunct="0"/>
            <a:endParaRPr lang="en-US" b="1" dirty="0">
              <a:latin typeface="UniCredit" pitchFamily="50" charset="0"/>
            </a:endParaRPr>
          </a:p>
          <a:p>
            <a:pPr algn="ctr" eaLnBrk="0" hangingPunct="0"/>
            <a:endParaRPr lang="en-US" b="1" dirty="0"/>
          </a:p>
        </p:txBody>
      </p:sp>
      <p:sp>
        <p:nvSpPr>
          <p:cNvPr id="37" name="Rectangle 12"/>
          <p:cNvSpPr>
            <a:spLocks noChangeArrowheads="1"/>
          </p:cNvSpPr>
          <p:nvPr/>
        </p:nvSpPr>
        <p:spPr bwMode="auto">
          <a:xfrm>
            <a:off x="2306148" y="3356992"/>
            <a:ext cx="9624928" cy="2376264"/>
          </a:xfrm>
          <a:prstGeom prst="rect">
            <a:avLst/>
          </a:prstGeom>
          <a:noFill/>
          <a:ln w="25400">
            <a:solidFill>
              <a:schemeClr val="accent1"/>
            </a:solidFill>
            <a:miter lim="800000"/>
            <a:headEnd/>
            <a:tailEnd/>
          </a:ln>
          <a:effectLst/>
        </p:spPr>
        <p:txBody>
          <a:bodyPr wrap="square" lIns="72000" tIns="72000" rIns="72000" bIns="72000" anchor="ctr">
            <a:noAutofit/>
          </a:bodyPr>
          <a:lstStyle/>
          <a:p>
            <a:pPr marL="171450" indent="-171450">
              <a:lnSpc>
                <a:spcPct val="150000"/>
              </a:lnSpc>
              <a:spcBef>
                <a:spcPts val="600"/>
              </a:spcBef>
              <a:buClr>
                <a:srgbClr val="FF0000"/>
              </a:buClr>
              <a:buFont typeface="Arial" panose="020B0604020202020204" pitchFamily="34" charset="0"/>
              <a:buChar char="•"/>
            </a:pPr>
            <a:r>
              <a:rPr lang="it-IT" sz="1600" b="1" kern="0" dirty="0">
                <a:solidFill>
                  <a:srgbClr val="000000"/>
                </a:solidFill>
                <a:latin typeface="UniCredit" pitchFamily="50" charset="0"/>
              </a:rPr>
              <a:t>AFFIANCAMENTO </a:t>
            </a:r>
            <a:r>
              <a:rPr lang="it-IT" sz="1600" kern="0" dirty="0">
                <a:solidFill>
                  <a:srgbClr val="000000"/>
                </a:solidFill>
                <a:latin typeface="UniCredit" pitchFamily="50" charset="0"/>
              </a:rPr>
              <a:t>nell'identificazione degli </a:t>
            </a:r>
            <a:r>
              <a:rPr lang="it-IT" sz="1600" b="1" kern="0" dirty="0">
                <a:solidFill>
                  <a:srgbClr val="000000"/>
                </a:solidFill>
                <a:latin typeface="UniCredit" pitchFamily="50" charset="0"/>
              </a:rPr>
              <a:t>INDICATORI DI IMPATTO</a:t>
            </a:r>
          </a:p>
          <a:p>
            <a:pPr marL="171450" indent="-171450">
              <a:lnSpc>
                <a:spcPct val="150000"/>
              </a:lnSpc>
              <a:spcBef>
                <a:spcPts val="600"/>
              </a:spcBef>
              <a:buClr>
                <a:srgbClr val="FF0000"/>
              </a:buClr>
              <a:buFont typeface="Arial" panose="020B0604020202020204" pitchFamily="34" charset="0"/>
              <a:buChar char="•"/>
            </a:pPr>
            <a:r>
              <a:rPr lang="it-IT" sz="1600" b="1" kern="0" dirty="0">
                <a:solidFill>
                  <a:srgbClr val="000000"/>
                </a:solidFill>
                <a:latin typeface="UniCredit" pitchFamily="50" charset="0"/>
              </a:rPr>
              <a:t>FORMAZIONE </a:t>
            </a:r>
            <a:r>
              <a:rPr lang="it-IT" sz="1600" kern="0" dirty="0">
                <a:solidFill>
                  <a:srgbClr val="000000"/>
                </a:solidFill>
                <a:latin typeface="UniCredit" pitchFamily="50" charset="0"/>
              </a:rPr>
              <a:t>su</a:t>
            </a:r>
            <a:r>
              <a:rPr lang="it-IT" sz="1600" b="1" kern="0" dirty="0">
                <a:solidFill>
                  <a:srgbClr val="000000"/>
                </a:solidFill>
                <a:latin typeface="UniCredit" pitchFamily="50" charset="0"/>
              </a:rPr>
              <a:t> TEMI BANCARI</a:t>
            </a:r>
          </a:p>
          <a:p>
            <a:pPr marL="171450" indent="-171450">
              <a:lnSpc>
                <a:spcPct val="150000"/>
              </a:lnSpc>
              <a:spcBef>
                <a:spcPts val="600"/>
              </a:spcBef>
              <a:buClr>
                <a:srgbClr val="FF0000"/>
              </a:buClr>
              <a:buFont typeface="Arial" panose="020B0604020202020204" pitchFamily="34" charset="0"/>
              <a:buChar char="•"/>
            </a:pPr>
            <a:r>
              <a:rPr lang="it-IT" sz="1600" b="1" kern="0" dirty="0">
                <a:solidFill>
                  <a:srgbClr val="000000"/>
                </a:solidFill>
                <a:latin typeface="UniCredit" pitchFamily="50" charset="0"/>
              </a:rPr>
              <a:t>ACCOMPAGNAMENTO* </a:t>
            </a:r>
            <a:r>
              <a:rPr lang="it-IT" sz="1600" kern="0" dirty="0">
                <a:solidFill>
                  <a:srgbClr val="000000"/>
                </a:solidFill>
                <a:latin typeface="UniCredit" pitchFamily="50" charset="0"/>
              </a:rPr>
              <a:t>post erogazione, finalizzato a favorire la sostenibilità economica</a:t>
            </a:r>
          </a:p>
          <a:p>
            <a:pPr marL="171450" indent="-171450">
              <a:lnSpc>
                <a:spcPct val="150000"/>
              </a:lnSpc>
              <a:spcBef>
                <a:spcPts val="600"/>
              </a:spcBef>
              <a:buClr>
                <a:srgbClr val="FF0000"/>
              </a:buClr>
              <a:buFont typeface="Arial" panose="020B0604020202020204" pitchFamily="34" charset="0"/>
              <a:buChar char="•"/>
            </a:pPr>
            <a:r>
              <a:rPr lang="en-US" sz="1600" b="1" kern="0" dirty="0">
                <a:solidFill>
                  <a:srgbClr val="000000"/>
                </a:solidFill>
                <a:latin typeface="UniCredit" pitchFamily="50" charset="0"/>
              </a:rPr>
              <a:t>CREAZIONE FILIERA/NETWORKING</a:t>
            </a:r>
            <a:r>
              <a:rPr lang="en-US" sz="1600" kern="0" dirty="0">
                <a:solidFill>
                  <a:srgbClr val="000000"/>
                </a:solidFill>
                <a:latin typeface="UniCredit" pitchFamily="50" charset="0"/>
              </a:rPr>
              <a:t>, </a:t>
            </a:r>
            <a:r>
              <a:rPr lang="it-IT" sz="1600" kern="0" dirty="0">
                <a:solidFill>
                  <a:srgbClr val="000000"/>
                </a:solidFill>
                <a:latin typeface="UniCredit" pitchFamily="50" charset="0"/>
              </a:rPr>
              <a:t>con altra clientela UniCredit e altre "entità" sociali</a:t>
            </a:r>
          </a:p>
        </p:txBody>
      </p:sp>
      <p:pic>
        <p:nvPicPr>
          <p:cNvPr id="32" name="Immagine 31" descr="Sponsorship circle-01.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1383" y="2472785"/>
            <a:ext cx="733488" cy="550116"/>
          </a:xfrm>
          <a:prstGeom prst="ellipse">
            <a:avLst/>
          </a:prstGeom>
          <a:solidFill>
            <a:srgbClr val="00AFD0"/>
          </a:solidFill>
        </p:spPr>
      </p:pic>
      <p:sp>
        <p:nvSpPr>
          <p:cNvPr id="34" name="CasellaDiTesto 33"/>
          <p:cNvSpPr txBox="1"/>
          <p:nvPr/>
        </p:nvSpPr>
        <p:spPr>
          <a:xfrm>
            <a:off x="431371" y="6309320"/>
            <a:ext cx="9601067" cy="261610"/>
          </a:xfrm>
          <a:prstGeom prst="rect">
            <a:avLst/>
          </a:prstGeom>
          <a:noFill/>
        </p:spPr>
        <p:txBody>
          <a:bodyPr wrap="square" rtlCol="0">
            <a:spAutoFit/>
          </a:bodyPr>
          <a:lstStyle/>
          <a:p>
            <a:r>
              <a:rPr lang="it-IT" sz="1100" dirty="0">
                <a:latin typeface="+mj-lt"/>
              </a:rPr>
              <a:t>* Anche attraverso l'Associazione di volontari  </a:t>
            </a:r>
            <a:r>
              <a:rPr lang="it-IT" sz="1100" dirty="0" err="1">
                <a:latin typeface="+mj-lt"/>
              </a:rPr>
              <a:t>UniGens</a:t>
            </a:r>
            <a:r>
              <a:rPr lang="it-IT" sz="1100" dirty="0">
                <a:latin typeface="+mj-lt"/>
              </a:rPr>
              <a:t> https://www.unigens.it/</a:t>
            </a:r>
          </a:p>
        </p:txBody>
      </p:sp>
      <p:pic>
        <p:nvPicPr>
          <p:cNvPr id="16" name="Immagine 15" descr="15a bianco-01.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7207" y="4581128"/>
            <a:ext cx="747664" cy="560748"/>
          </a:xfrm>
          <a:prstGeom prst="ellipse">
            <a:avLst/>
          </a:prstGeom>
          <a:solidFill>
            <a:srgbClr val="00AFD0"/>
          </a:solidFill>
        </p:spPr>
      </p:pic>
      <p:sp>
        <p:nvSpPr>
          <p:cNvPr id="19" name="Title 5"/>
          <p:cNvSpPr>
            <a:spLocks noGrp="1"/>
          </p:cNvSpPr>
          <p:nvPr>
            <p:ph type="title"/>
          </p:nvPr>
        </p:nvSpPr>
        <p:spPr>
          <a:xfrm>
            <a:off x="360000" y="116744"/>
            <a:ext cx="10147040" cy="1008000"/>
          </a:xfrm>
        </p:spPr>
        <p:txBody>
          <a:bodyPr>
            <a:normAutofit fontScale="90000"/>
          </a:bodyPr>
          <a:lstStyle/>
          <a:p>
            <a:pPr defTabSz="457200"/>
            <a:br>
              <a:rPr lang="it-IT" sz="4000" dirty="0"/>
            </a:br>
            <a:r>
              <a:rPr lang="it-IT" sz="4000" dirty="0"/>
              <a:t>I dettagli dell'offerta di Impact Financing: focus</a:t>
            </a:r>
            <a:br>
              <a:rPr lang="it-IT" sz="4000" dirty="0"/>
            </a:br>
            <a:br>
              <a:rPr lang="it-IT" sz="4000" dirty="0"/>
            </a:br>
            <a:r>
              <a:rPr lang="it-IT" sz="4000" dirty="0"/>
              <a:t> credito e finanza </a:t>
            </a:r>
            <a:endParaRPr lang="en-US" sz="4000" dirty="0">
              <a:latin typeface="UniCredit" panose="02000506040000020004" pitchFamily="2" charset="0"/>
            </a:endParaRPr>
          </a:p>
        </p:txBody>
      </p:sp>
    </p:spTree>
    <p:extLst>
      <p:ext uri="{BB962C8B-B14F-4D97-AF65-F5344CB8AC3E}">
        <p14:creationId xmlns:p14="http://schemas.microsoft.com/office/powerpoint/2010/main" val="33913193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1"/>
            </p:custData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Diapositiva think-cell" r:id="rId4" imgW="216" imgH="216" progId="TCLayout.ActiveDocument.1">
                  <p:embed/>
                </p:oleObj>
              </mc:Choice>
              <mc:Fallback>
                <p:oleObj name="Diapositiva think-cell" r:id="rId4" imgW="216" imgH="21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0" y="3"/>
            <a:ext cx="211667" cy="1587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it-IT" sz="1400" dirty="0">
              <a:latin typeface="UniCredit"/>
              <a:cs typeface="Arial"/>
              <a:sym typeface="UniCredit"/>
            </a:endParaRPr>
          </a:p>
        </p:txBody>
      </p:sp>
      <p:sp>
        <p:nvSpPr>
          <p:cNvPr id="2" name="Segnaposto numero diapositiva 1"/>
          <p:cNvSpPr>
            <a:spLocks noGrp="1"/>
          </p:cNvSpPr>
          <p:nvPr>
            <p:ph type="sldNum" sz="quarter" idx="11"/>
          </p:nvPr>
        </p:nvSpPr>
        <p:spPr>
          <a:xfrm>
            <a:off x="239349" y="6453376"/>
            <a:ext cx="360000" cy="360000"/>
          </a:xfrm>
        </p:spPr>
        <p:txBody>
          <a:bodyPr vert="horz" lIns="0" tIns="0" rIns="0" bIns="0" rtlCol="0" anchor="ctr"/>
          <a:lstStyle/>
          <a:p>
            <a:fld id="{1D1043DC-2681-49D5-9D69-158B3FA3398E}" type="slidenum">
              <a:rPr lang="en-US" noProof="1"/>
              <a:pPr/>
              <a:t>28</a:t>
            </a:fld>
            <a:endParaRPr lang="en-US" noProof="1"/>
          </a:p>
        </p:txBody>
      </p:sp>
      <p:sp>
        <p:nvSpPr>
          <p:cNvPr id="24" name="Rectangle 8"/>
          <p:cNvSpPr>
            <a:spLocks noChangeArrowheads="1"/>
          </p:cNvSpPr>
          <p:nvPr/>
        </p:nvSpPr>
        <p:spPr bwMode="auto">
          <a:xfrm>
            <a:off x="2312769" y="1124744"/>
            <a:ext cx="9615747" cy="3168353"/>
          </a:xfrm>
          <a:prstGeom prst="rect">
            <a:avLst/>
          </a:prstGeom>
          <a:noFill/>
          <a:ln w="25400">
            <a:solidFill>
              <a:schemeClr val="accent1"/>
            </a:solidFill>
            <a:miter lim="800000"/>
            <a:headEnd/>
            <a:tailEnd/>
          </a:ln>
          <a:effectLst/>
        </p:spPr>
        <p:txBody>
          <a:bodyPr wrap="square" lIns="72000" tIns="72000" rIns="72000" bIns="72000" anchor="ctr">
            <a:noAutofit/>
          </a:bodyPr>
          <a:lstStyle/>
          <a:p>
            <a:pPr marL="171450" indent="-171450" defTabSz="914400">
              <a:lnSpc>
                <a:spcPct val="150000"/>
              </a:lnSpc>
              <a:spcBef>
                <a:spcPts val="600"/>
              </a:spcBef>
              <a:buClr>
                <a:srgbClr val="FF0000"/>
              </a:buClr>
              <a:buFont typeface="Arial" panose="020B0604020202020204" pitchFamily="34" charset="0"/>
              <a:buChar char="•"/>
            </a:pPr>
            <a:r>
              <a:rPr lang="en-US" sz="1600" b="1" kern="0" dirty="0" err="1">
                <a:solidFill>
                  <a:srgbClr val="000000"/>
                </a:solidFill>
                <a:latin typeface="UniCredit" pitchFamily="50" charset="0"/>
              </a:rPr>
              <a:t>Differenziazione</a:t>
            </a:r>
            <a:r>
              <a:rPr lang="en-US" sz="1600" b="1" kern="0" dirty="0">
                <a:solidFill>
                  <a:srgbClr val="000000"/>
                </a:solidFill>
                <a:latin typeface="UniCredit" pitchFamily="50" charset="0"/>
              </a:rPr>
              <a:t> </a:t>
            </a:r>
            <a:r>
              <a:rPr lang="en-US" sz="1600" b="1" kern="0" dirty="0" err="1">
                <a:solidFill>
                  <a:srgbClr val="000000"/>
                </a:solidFill>
                <a:latin typeface="UniCredit" pitchFamily="50" charset="0"/>
              </a:rPr>
              <a:t>delle</a:t>
            </a:r>
            <a:r>
              <a:rPr lang="en-US" sz="1600" b="1" kern="0" dirty="0">
                <a:solidFill>
                  <a:srgbClr val="000000"/>
                </a:solidFill>
                <a:latin typeface="UniCredit" pitchFamily="50" charset="0"/>
              </a:rPr>
              <a:t> Fonti di </a:t>
            </a:r>
            <a:r>
              <a:rPr lang="en-US" sz="1600" b="1" kern="0" dirty="0" err="1">
                <a:solidFill>
                  <a:srgbClr val="000000"/>
                </a:solidFill>
                <a:latin typeface="UniCredit" pitchFamily="50" charset="0"/>
              </a:rPr>
              <a:t>Finanziamento</a:t>
            </a:r>
            <a:r>
              <a:rPr lang="en-US" sz="1600" b="1" kern="0" dirty="0">
                <a:solidFill>
                  <a:srgbClr val="000000"/>
                </a:solidFill>
                <a:latin typeface="UniCredit" pitchFamily="50" charset="0"/>
              </a:rPr>
              <a:t> </a:t>
            </a:r>
            <a:r>
              <a:rPr lang="en-US" sz="1600" kern="0" dirty="0">
                <a:solidFill>
                  <a:srgbClr val="000000"/>
                </a:solidFill>
                <a:latin typeface="UniCredit" pitchFamily="50" charset="0"/>
              </a:rPr>
              <a:t>con </a:t>
            </a:r>
            <a:r>
              <a:rPr lang="en-US" sz="1600" kern="0" dirty="0" err="1">
                <a:solidFill>
                  <a:srgbClr val="000000"/>
                </a:solidFill>
                <a:latin typeface="UniCredit" pitchFamily="50" charset="0"/>
              </a:rPr>
              <a:t>Obbligazioni</a:t>
            </a:r>
            <a:r>
              <a:rPr lang="en-US" sz="1600" kern="0" dirty="0">
                <a:solidFill>
                  <a:srgbClr val="000000"/>
                </a:solidFill>
                <a:latin typeface="UniCredit" pitchFamily="50" charset="0"/>
              </a:rPr>
              <a:t> </a:t>
            </a:r>
            <a:r>
              <a:rPr lang="en-US" sz="1600" b="1" u="sng" kern="0" dirty="0">
                <a:solidFill>
                  <a:srgbClr val="000000"/>
                </a:solidFill>
                <a:effectLst>
                  <a:outerShdw blurRad="38100" dist="38100" dir="2700000" algn="tl">
                    <a:srgbClr val="000000">
                      <a:alpha val="43137"/>
                    </a:srgbClr>
                  </a:outerShdw>
                </a:effectLst>
                <a:latin typeface="UniCredit" pitchFamily="50" charset="0"/>
              </a:rPr>
              <a:t>non </a:t>
            </a:r>
            <a:r>
              <a:rPr lang="en-US" sz="1600" b="1" u="sng" kern="0" dirty="0" err="1">
                <a:solidFill>
                  <a:srgbClr val="000000"/>
                </a:solidFill>
                <a:effectLst>
                  <a:outerShdw blurRad="38100" dist="38100" dir="2700000" algn="tl">
                    <a:srgbClr val="000000">
                      <a:alpha val="43137"/>
                    </a:srgbClr>
                  </a:outerShdw>
                </a:effectLst>
                <a:latin typeface="UniCredit" pitchFamily="50" charset="0"/>
              </a:rPr>
              <a:t>rientranti</a:t>
            </a:r>
            <a:r>
              <a:rPr lang="en-US" sz="1600" b="1" u="sng" kern="0" dirty="0">
                <a:solidFill>
                  <a:srgbClr val="000000"/>
                </a:solidFill>
                <a:effectLst>
                  <a:outerShdw blurRad="38100" dist="38100" dir="2700000" algn="tl">
                    <a:srgbClr val="000000">
                      <a:alpha val="43137"/>
                    </a:srgbClr>
                  </a:outerShdw>
                </a:effectLst>
                <a:latin typeface="UniCredit" pitchFamily="50" charset="0"/>
              </a:rPr>
              <a:t> </a:t>
            </a:r>
            <a:r>
              <a:rPr lang="en-US" sz="1600" b="1" u="sng" kern="0" dirty="0" err="1">
                <a:solidFill>
                  <a:srgbClr val="000000"/>
                </a:solidFill>
                <a:effectLst>
                  <a:outerShdw blurRad="38100" dist="38100" dir="2700000" algn="tl">
                    <a:srgbClr val="000000">
                      <a:alpha val="43137"/>
                    </a:srgbClr>
                  </a:outerShdw>
                </a:effectLst>
                <a:latin typeface="UniCredit" pitchFamily="50" charset="0"/>
              </a:rPr>
              <a:t>nelle</a:t>
            </a:r>
            <a:r>
              <a:rPr lang="en-US" sz="1600" b="1" u="sng" kern="0" dirty="0">
                <a:solidFill>
                  <a:srgbClr val="000000"/>
                </a:solidFill>
                <a:effectLst>
                  <a:outerShdw blurRad="38100" dist="38100" dir="2700000" algn="tl">
                    <a:srgbClr val="000000">
                      <a:alpha val="43137"/>
                    </a:srgbClr>
                  </a:outerShdw>
                </a:effectLst>
                <a:latin typeface="UniCredit" pitchFamily="50" charset="0"/>
              </a:rPr>
              <a:t> </a:t>
            </a:r>
            <a:r>
              <a:rPr lang="en-US" sz="1600" b="1" u="sng" kern="0" dirty="0" err="1">
                <a:solidFill>
                  <a:srgbClr val="000000"/>
                </a:solidFill>
                <a:effectLst>
                  <a:outerShdw blurRad="38100" dist="38100" dir="2700000" algn="tl">
                    <a:srgbClr val="000000">
                      <a:alpha val="43137"/>
                    </a:srgbClr>
                  </a:outerShdw>
                </a:effectLst>
                <a:latin typeface="UniCredit" pitchFamily="50" charset="0"/>
              </a:rPr>
              <a:t>segnalazioni</a:t>
            </a:r>
            <a:r>
              <a:rPr lang="en-US" sz="1600" b="1" u="sng" kern="0" dirty="0">
                <a:solidFill>
                  <a:srgbClr val="000000"/>
                </a:solidFill>
                <a:effectLst>
                  <a:outerShdw blurRad="38100" dist="38100" dir="2700000" algn="tl">
                    <a:srgbClr val="000000">
                      <a:alpha val="43137"/>
                    </a:srgbClr>
                  </a:outerShdw>
                </a:effectLst>
                <a:latin typeface="UniCredit" pitchFamily="50" charset="0"/>
              </a:rPr>
              <a:t>  in CERI</a:t>
            </a:r>
            <a:r>
              <a:rPr lang="en-US" sz="1600" b="1" u="sng" kern="0" dirty="0">
                <a:solidFill>
                  <a:srgbClr val="000000"/>
                </a:solidFill>
                <a:latin typeface="UniCredit" pitchFamily="50" charset="0"/>
              </a:rPr>
              <a:t> , </a:t>
            </a:r>
            <a:r>
              <a:rPr lang="en-US" sz="1600" u="sng" kern="0" dirty="0" err="1">
                <a:solidFill>
                  <a:srgbClr val="000000"/>
                </a:solidFill>
                <a:latin typeface="UniCredit" pitchFamily="50" charset="0"/>
              </a:rPr>
              <a:t>possibilità</a:t>
            </a:r>
            <a:r>
              <a:rPr lang="en-US" sz="1600" u="sng" kern="0" dirty="0">
                <a:solidFill>
                  <a:srgbClr val="000000"/>
                </a:solidFill>
                <a:latin typeface="UniCredit" pitchFamily="50" charset="0"/>
              </a:rPr>
              <a:t> di </a:t>
            </a:r>
            <a:r>
              <a:rPr lang="en-US" sz="1600" u="sng" kern="0" dirty="0" err="1">
                <a:solidFill>
                  <a:srgbClr val="000000"/>
                </a:solidFill>
                <a:latin typeface="UniCredit" pitchFamily="50" charset="0"/>
              </a:rPr>
              <a:t>accedere</a:t>
            </a:r>
            <a:r>
              <a:rPr lang="en-US" sz="1600" u="sng" kern="0" dirty="0">
                <a:solidFill>
                  <a:srgbClr val="000000"/>
                </a:solidFill>
                <a:latin typeface="UniCredit" pitchFamily="50" charset="0"/>
              </a:rPr>
              <a:t> </a:t>
            </a:r>
            <a:r>
              <a:rPr lang="en-US" sz="1600" kern="0" dirty="0" err="1">
                <a:solidFill>
                  <a:srgbClr val="000000"/>
                </a:solidFill>
                <a:latin typeface="UniCredit" pitchFamily="50" charset="0"/>
              </a:rPr>
              <a:t>alle</a:t>
            </a:r>
            <a:r>
              <a:rPr lang="en-US" sz="1600" kern="0" dirty="0">
                <a:solidFill>
                  <a:srgbClr val="000000"/>
                </a:solidFill>
                <a:latin typeface="UniCredit" pitchFamily="50" charset="0"/>
              </a:rPr>
              <a:t> </a:t>
            </a:r>
            <a:r>
              <a:rPr lang="en-US" sz="1600" kern="0" dirty="0" err="1">
                <a:solidFill>
                  <a:srgbClr val="000000"/>
                </a:solidFill>
                <a:latin typeface="UniCredit" pitchFamily="50" charset="0"/>
              </a:rPr>
              <a:t>agevolazioni</a:t>
            </a:r>
            <a:r>
              <a:rPr lang="en-US" sz="1600" kern="0" dirty="0">
                <a:solidFill>
                  <a:srgbClr val="000000"/>
                </a:solidFill>
                <a:latin typeface="UniCredit" pitchFamily="50" charset="0"/>
              </a:rPr>
              <a:t> </a:t>
            </a:r>
            <a:r>
              <a:rPr lang="en-US" sz="1600" kern="0" dirty="0" err="1">
                <a:solidFill>
                  <a:srgbClr val="000000"/>
                </a:solidFill>
                <a:latin typeface="UniCredit" pitchFamily="50" charset="0"/>
              </a:rPr>
              <a:t>riservate</a:t>
            </a:r>
            <a:r>
              <a:rPr lang="en-US" sz="1600" kern="0" dirty="0">
                <a:solidFill>
                  <a:srgbClr val="000000"/>
                </a:solidFill>
                <a:latin typeface="UniCredit" pitchFamily="50" charset="0"/>
              </a:rPr>
              <a:t> </a:t>
            </a:r>
            <a:r>
              <a:rPr lang="en-US" sz="1600" kern="0" dirty="0" err="1">
                <a:solidFill>
                  <a:srgbClr val="000000"/>
                </a:solidFill>
                <a:latin typeface="UniCredit" pitchFamily="50" charset="0"/>
              </a:rPr>
              <a:t>alle</a:t>
            </a:r>
            <a:r>
              <a:rPr lang="en-US" sz="1600" kern="0" dirty="0">
                <a:solidFill>
                  <a:srgbClr val="000000"/>
                </a:solidFill>
                <a:latin typeface="UniCredit" pitchFamily="50" charset="0"/>
              </a:rPr>
              <a:t> soc. </a:t>
            </a:r>
            <a:r>
              <a:rPr lang="en-US" sz="1600" kern="0" dirty="0" err="1">
                <a:solidFill>
                  <a:srgbClr val="000000"/>
                </a:solidFill>
                <a:latin typeface="UniCredit" pitchFamily="50" charset="0"/>
              </a:rPr>
              <a:t>Quotate</a:t>
            </a:r>
            <a:r>
              <a:rPr lang="en-US" sz="1600" kern="0" dirty="0">
                <a:solidFill>
                  <a:srgbClr val="000000"/>
                </a:solidFill>
                <a:latin typeface="UniCredit" pitchFamily="50" charset="0"/>
              </a:rPr>
              <a:t> </a:t>
            </a:r>
          </a:p>
          <a:p>
            <a:pPr marL="171450" indent="-171450" defTabSz="914400">
              <a:lnSpc>
                <a:spcPct val="150000"/>
              </a:lnSpc>
              <a:spcBef>
                <a:spcPts val="600"/>
              </a:spcBef>
              <a:buClr>
                <a:srgbClr val="FF0000"/>
              </a:buClr>
              <a:buFont typeface="Arial" panose="020B0604020202020204" pitchFamily="34" charset="0"/>
              <a:buChar char="•"/>
            </a:pPr>
            <a:r>
              <a:rPr lang="en-US" sz="1600" b="1" kern="0" dirty="0">
                <a:solidFill>
                  <a:srgbClr val="000000"/>
                </a:solidFill>
                <a:latin typeface="UniCredit" pitchFamily="50" charset="0"/>
              </a:rPr>
              <a:t>Non </a:t>
            </a:r>
            <a:r>
              <a:rPr lang="en-US" sz="1600" b="1" kern="0" dirty="0" err="1">
                <a:solidFill>
                  <a:srgbClr val="000000"/>
                </a:solidFill>
                <a:latin typeface="UniCredit" pitchFamily="50" charset="0"/>
              </a:rPr>
              <a:t>saturazione</a:t>
            </a:r>
            <a:r>
              <a:rPr lang="en-US" sz="1600" b="1" kern="0" dirty="0">
                <a:solidFill>
                  <a:srgbClr val="000000"/>
                </a:solidFill>
                <a:latin typeface="UniCredit" pitchFamily="50" charset="0"/>
              </a:rPr>
              <a:t> </a:t>
            </a:r>
            <a:r>
              <a:rPr lang="en-US" sz="1600" b="1" kern="0" dirty="0" err="1">
                <a:solidFill>
                  <a:srgbClr val="000000"/>
                </a:solidFill>
                <a:latin typeface="UniCredit" pitchFamily="50" charset="0"/>
              </a:rPr>
              <a:t>dei</a:t>
            </a:r>
            <a:r>
              <a:rPr lang="en-US" sz="1600" b="1" kern="0" dirty="0">
                <a:solidFill>
                  <a:srgbClr val="000000"/>
                </a:solidFill>
                <a:latin typeface="UniCredit" pitchFamily="50" charset="0"/>
              </a:rPr>
              <a:t> </a:t>
            </a:r>
            <a:r>
              <a:rPr lang="en-US" sz="1600" b="1" kern="0" dirty="0" err="1">
                <a:solidFill>
                  <a:srgbClr val="000000"/>
                </a:solidFill>
                <a:latin typeface="UniCredit" pitchFamily="50" charset="0"/>
              </a:rPr>
              <a:t>fidi</a:t>
            </a:r>
            <a:r>
              <a:rPr lang="en-US" sz="1600" b="1" kern="0" dirty="0">
                <a:solidFill>
                  <a:srgbClr val="000000"/>
                </a:solidFill>
                <a:latin typeface="UniCredit" pitchFamily="50" charset="0"/>
              </a:rPr>
              <a:t> in </a:t>
            </a:r>
            <a:r>
              <a:rPr lang="en-US" sz="1600" b="1" kern="0" dirty="0" err="1">
                <a:solidFill>
                  <a:srgbClr val="000000"/>
                </a:solidFill>
                <a:latin typeface="UniCredit" pitchFamily="50" charset="0"/>
              </a:rPr>
              <a:t>essere</a:t>
            </a:r>
            <a:r>
              <a:rPr lang="en-US" sz="1600" b="1" kern="0" dirty="0">
                <a:solidFill>
                  <a:srgbClr val="000000"/>
                </a:solidFill>
                <a:latin typeface="UniCredit" pitchFamily="50" charset="0"/>
              </a:rPr>
              <a:t> </a:t>
            </a:r>
          </a:p>
          <a:p>
            <a:pPr marL="171450" indent="-171450" defTabSz="914400">
              <a:lnSpc>
                <a:spcPct val="150000"/>
              </a:lnSpc>
              <a:spcBef>
                <a:spcPts val="600"/>
              </a:spcBef>
              <a:buClr>
                <a:srgbClr val="FF0000"/>
              </a:buClr>
              <a:buFont typeface="Arial" panose="020B0604020202020204" pitchFamily="34" charset="0"/>
              <a:buChar char="•"/>
            </a:pPr>
            <a:r>
              <a:rPr lang="en-US" sz="1600" kern="0" dirty="0" err="1">
                <a:solidFill>
                  <a:srgbClr val="000000"/>
                </a:solidFill>
                <a:latin typeface="UniCredit" pitchFamily="50" charset="0"/>
              </a:rPr>
              <a:t>Possibilità</a:t>
            </a:r>
            <a:r>
              <a:rPr lang="en-US" sz="1600" kern="0" dirty="0">
                <a:solidFill>
                  <a:srgbClr val="000000"/>
                </a:solidFill>
                <a:latin typeface="UniCredit" pitchFamily="50" charset="0"/>
              </a:rPr>
              <a:t>  per </a:t>
            </a:r>
            <a:r>
              <a:rPr lang="en-US" sz="1600" b="1" kern="0" dirty="0" err="1">
                <a:solidFill>
                  <a:srgbClr val="000000"/>
                </a:solidFill>
                <a:latin typeface="UniCredit" pitchFamily="50" charset="0"/>
              </a:rPr>
              <a:t>l’Emittente</a:t>
            </a:r>
            <a:r>
              <a:rPr lang="en-US" sz="1600" b="1" kern="0" dirty="0">
                <a:solidFill>
                  <a:srgbClr val="000000"/>
                </a:solidFill>
                <a:latin typeface="UniCredit" pitchFamily="50" charset="0"/>
              </a:rPr>
              <a:t> (e Banca</a:t>
            </a:r>
            <a:r>
              <a:rPr lang="en-US" sz="1600" kern="0" dirty="0">
                <a:solidFill>
                  <a:srgbClr val="000000"/>
                </a:solidFill>
                <a:latin typeface="UniCredit" pitchFamily="50" charset="0"/>
              </a:rPr>
              <a:t>) di </a:t>
            </a:r>
            <a:r>
              <a:rPr lang="en-US" sz="1600" b="1" kern="0" dirty="0" err="1">
                <a:solidFill>
                  <a:srgbClr val="000000"/>
                </a:solidFill>
                <a:latin typeface="UniCredit" pitchFamily="50" charset="0"/>
              </a:rPr>
              <a:t>comunicare</a:t>
            </a:r>
            <a:r>
              <a:rPr lang="en-US" sz="1600" b="1" kern="0" dirty="0">
                <a:solidFill>
                  <a:srgbClr val="000000"/>
                </a:solidFill>
                <a:latin typeface="UniCredit" pitchFamily="50" charset="0"/>
              </a:rPr>
              <a:t> </a:t>
            </a:r>
            <a:r>
              <a:rPr lang="en-US" sz="1600" b="1" kern="0" dirty="0" err="1">
                <a:solidFill>
                  <a:srgbClr val="000000"/>
                </a:solidFill>
                <a:latin typeface="UniCredit" pitchFamily="50" charset="0"/>
              </a:rPr>
              <a:t>l’operazione</a:t>
            </a:r>
            <a:r>
              <a:rPr lang="en-US" sz="1600" b="1" kern="0" dirty="0">
                <a:solidFill>
                  <a:srgbClr val="000000"/>
                </a:solidFill>
                <a:latin typeface="UniCredit" pitchFamily="50" charset="0"/>
              </a:rPr>
              <a:t> al </a:t>
            </a:r>
            <a:r>
              <a:rPr lang="en-US" sz="1600" b="1" kern="0" dirty="0" err="1">
                <a:solidFill>
                  <a:srgbClr val="000000"/>
                </a:solidFill>
                <a:latin typeface="UniCredit" pitchFamily="50" charset="0"/>
              </a:rPr>
              <a:t>mercato</a:t>
            </a:r>
            <a:r>
              <a:rPr lang="en-US" sz="1600" b="1" kern="0" dirty="0">
                <a:solidFill>
                  <a:srgbClr val="000000"/>
                </a:solidFill>
                <a:latin typeface="UniCredit" pitchFamily="50" charset="0"/>
              </a:rPr>
              <a:t> con </a:t>
            </a:r>
            <a:r>
              <a:rPr lang="en-US" sz="1600" b="1" u="sng" kern="0" dirty="0">
                <a:solidFill>
                  <a:srgbClr val="000000"/>
                </a:solidFill>
                <a:latin typeface="UniCredit" pitchFamily="50" charset="0"/>
              </a:rPr>
              <a:t>forte </a:t>
            </a:r>
            <a:r>
              <a:rPr lang="en-US" sz="1600" b="1" u="sng" kern="0" dirty="0" err="1">
                <a:solidFill>
                  <a:srgbClr val="000000"/>
                </a:solidFill>
                <a:latin typeface="UniCredit" pitchFamily="50" charset="0"/>
              </a:rPr>
              <a:t>impatto</a:t>
            </a:r>
            <a:r>
              <a:rPr lang="en-US" sz="1600" b="1" u="sng" kern="0" dirty="0">
                <a:solidFill>
                  <a:srgbClr val="000000"/>
                </a:solidFill>
                <a:latin typeface="UniCredit" pitchFamily="50" charset="0"/>
              </a:rPr>
              <a:t> </a:t>
            </a:r>
            <a:r>
              <a:rPr lang="en-US" sz="1600" b="1" u="sng" kern="0" dirty="0" err="1">
                <a:solidFill>
                  <a:srgbClr val="000000"/>
                </a:solidFill>
                <a:latin typeface="UniCredit" pitchFamily="50" charset="0"/>
              </a:rPr>
              <a:t>reputazionale</a:t>
            </a:r>
            <a:r>
              <a:rPr lang="en-US" sz="1600" b="1" u="sng" kern="0" dirty="0">
                <a:solidFill>
                  <a:srgbClr val="000000"/>
                </a:solidFill>
                <a:latin typeface="UniCredit" pitchFamily="50" charset="0"/>
              </a:rPr>
              <a:t> </a:t>
            </a:r>
          </a:p>
          <a:p>
            <a:pPr marL="171450" indent="-171450" defTabSz="914400">
              <a:lnSpc>
                <a:spcPct val="150000"/>
              </a:lnSpc>
              <a:spcBef>
                <a:spcPts val="600"/>
              </a:spcBef>
              <a:buClr>
                <a:srgbClr val="FF0000"/>
              </a:buClr>
              <a:buFont typeface="Arial" panose="020B0604020202020204" pitchFamily="34" charset="0"/>
              <a:buChar char="•"/>
            </a:pPr>
            <a:r>
              <a:rPr lang="en-US" sz="1600" b="1" kern="0" dirty="0" err="1">
                <a:solidFill>
                  <a:srgbClr val="000000"/>
                </a:solidFill>
                <a:latin typeface="UniCredit" pitchFamily="50" charset="0"/>
              </a:rPr>
              <a:t>Deducibilità</a:t>
            </a:r>
            <a:r>
              <a:rPr lang="en-US" sz="1600" b="1" kern="0" dirty="0">
                <a:solidFill>
                  <a:srgbClr val="000000"/>
                </a:solidFill>
                <a:latin typeface="UniCredit" pitchFamily="50" charset="0"/>
              </a:rPr>
              <a:t> </a:t>
            </a:r>
            <a:r>
              <a:rPr lang="en-US" sz="1600" kern="0" dirty="0" err="1">
                <a:solidFill>
                  <a:srgbClr val="000000"/>
                </a:solidFill>
                <a:latin typeface="UniCredit" pitchFamily="50" charset="0"/>
              </a:rPr>
              <a:t>degli</a:t>
            </a:r>
            <a:r>
              <a:rPr lang="en-US" sz="1600" kern="0" dirty="0">
                <a:solidFill>
                  <a:srgbClr val="000000"/>
                </a:solidFill>
                <a:latin typeface="UniCredit" pitchFamily="50" charset="0"/>
              </a:rPr>
              <a:t> </a:t>
            </a:r>
            <a:r>
              <a:rPr lang="en-US" sz="1600" kern="0" dirty="0" err="1">
                <a:solidFill>
                  <a:srgbClr val="000000"/>
                </a:solidFill>
                <a:latin typeface="UniCredit" pitchFamily="50" charset="0"/>
              </a:rPr>
              <a:t>Interessi</a:t>
            </a:r>
            <a:r>
              <a:rPr lang="en-US" sz="1600" kern="0" dirty="0">
                <a:solidFill>
                  <a:srgbClr val="000000"/>
                </a:solidFill>
                <a:latin typeface="UniCredit" pitchFamily="50" charset="0"/>
              </a:rPr>
              <a:t> </a:t>
            </a:r>
            <a:r>
              <a:rPr lang="en-US" sz="1600" kern="0" dirty="0" err="1">
                <a:solidFill>
                  <a:srgbClr val="000000"/>
                </a:solidFill>
                <a:latin typeface="UniCredit" pitchFamily="50" charset="0"/>
              </a:rPr>
              <a:t>passivi</a:t>
            </a:r>
            <a:r>
              <a:rPr lang="en-US" sz="1600" kern="0" dirty="0">
                <a:solidFill>
                  <a:srgbClr val="000000"/>
                </a:solidFill>
                <a:latin typeface="UniCredit" pitchFamily="50" charset="0"/>
              </a:rPr>
              <a:t>, </a:t>
            </a:r>
            <a:r>
              <a:rPr lang="en-US" sz="1600" kern="0" dirty="0" err="1">
                <a:solidFill>
                  <a:srgbClr val="000000"/>
                </a:solidFill>
                <a:latin typeface="UniCredit" pitchFamily="50" charset="0"/>
              </a:rPr>
              <a:t>spese</a:t>
            </a:r>
            <a:r>
              <a:rPr lang="en-US" sz="1600" kern="0" dirty="0">
                <a:solidFill>
                  <a:srgbClr val="000000"/>
                </a:solidFill>
                <a:latin typeface="UniCredit" pitchFamily="50" charset="0"/>
              </a:rPr>
              <a:t> di </a:t>
            </a:r>
            <a:r>
              <a:rPr lang="en-US" sz="1600" kern="0" dirty="0" err="1">
                <a:solidFill>
                  <a:srgbClr val="000000"/>
                </a:solidFill>
                <a:latin typeface="UniCredit" pitchFamily="50" charset="0"/>
              </a:rPr>
              <a:t>emissione</a:t>
            </a:r>
            <a:endParaRPr lang="en-US" sz="1600" kern="0" dirty="0">
              <a:solidFill>
                <a:srgbClr val="000000"/>
              </a:solidFill>
              <a:latin typeface="UniCredit" pitchFamily="50" charset="0"/>
            </a:endParaRPr>
          </a:p>
          <a:p>
            <a:pPr marL="171450" indent="-171450" defTabSz="914400">
              <a:lnSpc>
                <a:spcPct val="150000"/>
              </a:lnSpc>
              <a:spcBef>
                <a:spcPts val="600"/>
              </a:spcBef>
              <a:buClr>
                <a:srgbClr val="FF0000"/>
              </a:buClr>
              <a:buFont typeface="Arial" panose="020B0604020202020204" pitchFamily="34" charset="0"/>
              <a:buChar char="•"/>
            </a:pPr>
            <a:r>
              <a:rPr lang="en-US" sz="1600" b="1" kern="0" dirty="0" err="1">
                <a:solidFill>
                  <a:srgbClr val="000000"/>
                </a:solidFill>
                <a:latin typeface="UniCredit" pitchFamily="50" charset="0"/>
              </a:rPr>
              <a:t>Benefici</a:t>
            </a:r>
            <a:r>
              <a:rPr lang="en-US" sz="1600" b="1" kern="0" dirty="0">
                <a:solidFill>
                  <a:srgbClr val="000000"/>
                </a:solidFill>
                <a:latin typeface="UniCredit" pitchFamily="50" charset="0"/>
              </a:rPr>
              <a:t> </a:t>
            </a:r>
            <a:r>
              <a:rPr lang="en-US" sz="1600" b="1" kern="0" dirty="0" err="1">
                <a:solidFill>
                  <a:srgbClr val="000000"/>
                </a:solidFill>
                <a:latin typeface="UniCredit" pitchFamily="50" charset="0"/>
              </a:rPr>
              <a:t>su</a:t>
            </a:r>
            <a:r>
              <a:rPr lang="en-US" sz="1600" b="1" kern="0" dirty="0">
                <a:solidFill>
                  <a:srgbClr val="000000"/>
                </a:solidFill>
                <a:latin typeface="UniCredit" pitchFamily="50" charset="0"/>
              </a:rPr>
              <a:t> RWA </a:t>
            </a:r>
            <a:r>
              <a:rPr lang="en-US" sz="1600" kern="0" dirty="0">
                <a:solidFill>
                  <a:srgbClr val="000000"/>
                </a:solidFill>
                <a:latin typeface="UniCredit" pitchFamily="50" charset="0"/>
              </a:rPr>
              <a:t>in </a:t>
            </a:r>
            <a:r>
              <a:rPr lang="en-US" sz="1600" kern="0" dirty="0" err="1">
                <a:solidFill>
                  <a:srgbClr val="000000"/>
                </a:solidFill>
                <a:latin typeface="UniCredit" pitchFamily="50" charset="0"/>
              </a:rPr>
              <a:t>presenza</a:t>
            </a:r>
            <a:r>
              <a:rPr lang="en-US" sz="1600" kern="0" dirty="0">
                <a:solidFill>
                  <a:srgbClr val="000000"/>
                </a:solidFill>
                <a:latin typeface="UniCredit" pitchFamily="50" charset="0"/>
              </a:rPr>
              <a:t> di </a:t>
            </a:r>
            <a:r>
              <a:rPr lang="en-US" sz="1600" kern="0" dirty="0" err="1">
                <a:solidFill>
                  <a:srgbClr val="000000"/>
                </a:solidFill>
                <a:latin typeface="UniCredit" pitchFamily="50" charset="0"/>
              </a:rPr>
              <a:t>garanzie</a:t>
            </a:r>
            <a:endParaRPr lang="en-US" sz="1600" kern="0" dirty="0">
              <a:solidFill>
                <a:srgbClr val="000000"/>
              </a:solidFill>
              <a:latin typeface="UniCredit" pitchFamily="50" charset="0"/>
            </a:endParaRPr>
          </a:p>
        </p:txBody>
      </p:sp>
      <p:sp>
        <p:nvSpPr>
          <p:cNvPr id="35" name="AutoShape 9"/>
          <p:cNvSpPr>
            <a:spLocks noChangeArrowheads="1"/>
          </p:cNvSpPr>
          <p:nvPr/>
        </p:nvSpPr>
        <p:spPr bwMode="auto">
          <a:xfrm rot="5400000">
            <a:off x="-523018" y="1911245"/>
            <a:ext cx="3528395" cy="1955391"/>
          </a:xfrm>
          <a:prstGeom prst="homePlate">
            <a:avLst>
              <a:gd name="adj" fmla="val 25269"/>
            </a:avLst>
          </a:prstGeom>
          <a:solidFill>
            <a:schemeClr val="accent2"/>
          </a:solidFill>
          <a:ln w="25400">
            <a:solidFill>
              <a:schemeClr val="bg1"/>
            </a:solidFill>
            <a:miter lim="800000"/>
            <a:headEnd/>
            <a:tailEnd/>
          </a:ln>
          <a:effectLst/>
        </p:spPr>
        <p:txBody>
          <a:bodyPr rot="10800000" vert="eaVert" wrap="none" lIns="72000" tIns="72000" rIns="72000" bIns="72000" anchor="t"/>
          <a:lstStyle/>
          <a:p>
            <a:pPr algn="ctr" eaLnBrk="0" hangingPunct="0"/>
            <a:endParaRPr lang="en-US" b="1" dirty="0">
              <a:latin typeface="UniCredit" pitchFamily="50" charset="0"/>
            </a:endParaRPr>
          </a:p>
          <a:p>
            <a:pPr algn="ctr" eaLnBrk="0" hangingPunct="0"/>
            <a:r>
              <a:rPr lang="en-US" b="1" dirty="0">
                <a:latin typeface="UniCredit" pitchFamily="50" charset="0"/>
              </a:rPr>
              <a:t>VANTAGGI</a:t>
            </a:r>
          </a:p>
        </p:txBody>
      </p:sp>
      <p:sp>
        <p:nvSpPr>
          <p:cNvPr id="36" name="AutoShape 11"/>
          <p:cNvSpPr>
            <a:spLocks noChangeArrowheads="1"/>
          </p:cNvSpPr>
          <p:nvPr/>
        </p:nvSpPr>
        <p:spPr bwMode="auto">
          <a:xfrm rot="5400000">
            <a:off x="95135" y="4605464"/>
            <a:ext cx="2304144" cy="1967440"/>
          </a:xfrm>
          <a:prstGeom prst="chevron">
            <a:avLst>
              <a:gd name="adj" fmla="val 24025"/>
            </a:avLst>
          </a:prstGeom>
          <a:solidFill>
            <a:schemeClr val="accent2"/>
          </a:solidFill>
          <a:ln w="25400">
            <a:solidFill>
              <a:schemeClr val="bg1"/>
            </a:solidFill>
            <a:miter lim="800000"/>
            <a:headEnd/>
            <a:tailEnd/>
          </a:ln>
          <a:effectLst/>
        </p:spPr>
        <p:txBody>
          <a:bodyPr rot="10800000" vert="eaVert" wrap="none" lIns="72000" tIns="72000" rIns="72000" bIns="72000" anchor="t"/>
          <a:lstStyle/>
          <a:p>
            <a:pPr algn="ctr" eaLnBrk="0" hangingPunct="0"/>
            <a:endParaRPr lang="en-US" b="1" dirty="0">
              <a:latin typeface="UniCredit" pitchFamily="50" charset="0"/>
            </a:endParaRPr>
          </a:p>
          <a:p>
            <a:pPr algn="ctr" eaLnBrk="0" hangingPunct="0"/>
            <a:r>
              <a:rPr lang="en-US" b="1" dirty="0">
                <a:latin typeface="UniCredit" pitchFamily="50" charset="0"/>
              </a:rPr>
              <a:t>PUNTI DI </a:t>
            </a:r>
          </a:p>
          <a:p>
            <a:pPr algn="ctr" eaLnBrk="0" hangingPunct="0"/>
            <a:r>
              <a:rPr lang="en-US" b="1" dirty="0">
                <a:latin typeface="UniCredit" pitchFamily="50" charset="0"/>
              </a:rPr>
              <a:t>ATTENZIONE </a:t>
            </a:r>
            <a:endParaRPr lang="en-US" b="1" dirty="0"/>
          </a:p>
        </p:txBody>
      </p:sp>
      <p:sp>
        <p:nvSpPr>
          <p:cNvPr id="37" name="Rectangle 12"/>
          <p:cNvSpPr>
            <a:spLocks noChangeArrowheads="1"/>
          </p:cNvSpPr>
          <p:nvPr/>
        </p:nvSpPr>
        <p:spPr bwMode="auto">
          <a:xfrm>
            <a:off x="2306148" y="4437112"/>
            <a:ext cx="9624928" cy="2304144"/>
          </a:xfrm>
          <a:prstGeom prst="rect">
            <a:avLst/>
          </a:prstGeom>
          <a:noFill/>
          <a:ln w="25400">
            <a:solidFill>
              <a:schemeClr val="accent1"/>
            </a:solidFill>
            <a:miter lim="800000"/>
            <a:headEnd/>
            <a:tailEnd/>
          </a:ln>
          <a:effectLst/>
        </p:spPr>
        <p:txBody>
          <a:bodyPr wrap="square" lIns="72000" tIns="72000" rIns="72000" bIns="72000" anchor="ctr">
            <a:noAutofit/>
          </a:bodyPr>
          <a:lstStyle/>
          <a:p>
            <a:pPr marL="171450" indent="-171450">
              <a:lnSpc>
                <a:spcPct val="150000"/>
              </a:lnSpc>
              <a:spcBef>
                <a:spcPts val="600"/>
              </a:spcBef>
              <a:buClr>
                <a:srgbClr val="FF0000"/>
              </a:buClr>
              <a:buFont typeface="Arial" panose="020B0604020202020204" pitchFamily="34" charset="0"/>
              <a:buChar char="•"/>
            </a:pPr>
            <a:r>
              <a:rPr lang="it-IT" sz="1600" b="1" kern="0" dirty="0">
                <a:solidFill>
                  <a:srgbClr val="000000"/>
                </a:solidFill>
                <a:latin typeface="UniCredit" pitchFamily="50" charset="0"/>
              </a:rPr>
              <a:t>Richiesta di requisiti minimi per la quotazione, in termini: statutari, tecnici ed economici ma anche di competenze manageriali e finanziarie crescenti in relazione alla complessità e volumi delle operazioni </a:t>
            </a:r>
          </a:p>
          <a:p>
            <a:pPr marL="171450" indent="-171450">
              <a:lnSpc>
                <a:spcPct val="150000"/>
              </a:lnSpc>
              <a:spcBef>
                <a:spcPts val="600"/>
              </a:spcBef>
              <a:buClr>
                <a:srgbClr val="FF0000"/>
              </a:buClr>
              <a:buFont typeface="Arial" panose="020B0604020202020204" pitchFamily="34" charset="0"/>
              <a:buChar char="•"/>
            </a:pPr>
            <a:r>
              <a:rPr lang="it-IT" sz="1600" b="1" kern="0" dirty="0">
                <a:solidFill>
                  <a:srgbClr val="000000"/>
                </a:solidFill>
                <a:latin typeface="UniCredit" pitchFamily="50" charset="0"/>
              </a:rPr>
              <a:t>Nuovi obblighi di: certificazione, Business Plan, rapporti con Autorità di </a:t>
            </a:r>
            <a:r>
              <a:rPr lang="it-IT" sz="1600" b="1" kern="0" dirty="0" err="1">
                <a:solidFill>
                  <a:srgbClr val="000000"/>
                </a:solidFill>
                <a:latin typeface="UniCredit" pitchFamily="50" charset="0"/>
              </a:rPr>
              <a:t>Vigilanza,etc</a:t>
            </a:r>
            <a:endParaRPr lang="it-IT" sz="1600" b="1" kern="0" dirty="0">
              <a:solidFill>
                <a:srgbClr val="000000"/>
              </a:solidFill>
              <a:latin typeface="UniCredit" pitchFamily="50" charset="0"/>
            </a:endParaRPr>
          </a:p>
          <a:p>
            <a:pPr marL="171450" indent="-171450">
              <a:lnSpc>
                <a:spcPct val="150000"/>
              </a:lnSpc>
              <a:spcBef>
                <a:spcPts val="600"/>
              </a:spcBef>
              <a:buClr>
                <a:srgbClr val="FF0000"/>
              </a:buClr>
              <a:buFont typeface="Arial" panose="020B0604020202020204" pitchFamily="34" charset="0"/>
              <a:buChar char="•"/>
            </a:pPr>
            <a:r>
              <a:rPr lang="it-IT" sz="1600" b="1" kern="0" dirty="0">
                <a:solidFill>
                  <a:srgbClr val="000000"/>
                </a:solidFill>
                <a:latin typeface="UniCredit" pitchFamily="50" charset="0"/>
              </a:rPr>
              <a:t>Maggiori Costi per la rendicontazione, verifiche e monitoraggi </a:t>
            </a:r>
            <a:r>
              <a:rPr lang="it-IT" sz="1600" b="1" kern="0" dirty="0" err="1">
                <a:solidFill>
                  <a:srgbClr val="000000"/>
                </a:solidFill>
                <a:latin typeface="UniCredit" pitchFamily="50" charset="0"/>
              </a:rPr>
              <a:t>esterni,etc</a:t>
            </a:r>
            <a:endParaRPr lang="it-IT" sz="1600" b="1" kern="0" dirty="0">
              <a:solidFill>
                <a:srgbClr val="000000"/>
              </a:solidFill>
              <a:latin typeface="UniCredit" pitchFamily="50" charset="0"/>
            </a:endParaRPr>
          </a:p>
        </p:txBody>
      </p:sp>
      <p:pic>
        <p:nvPicPr>
          <p:cNvPr id="32" name="Immagine 31" descr="Sponsorship circle-01.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6021" y="2564904"/>
            <a:ext cx="733488" cy="550116"/>
          </a:xfrm>
          <a:prstGeom prst="ellipse">
            <a:avLst/>
          </a:prstGeom>
          <a:solidFill>
            <a:srgbClr val="00AFD0"/>
          </a:solidFill>
        </p:spPr>
      </p:pic>
      <p:pic>
        <p:nvPicPr>
          <p:cNvPr id="16" name="Immagine 15" descr="15a bianco-01.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7207" y="5748572"/>
            <a:ext cx="747664" cy="560748"/>
          </a:xfrm>
          <a:prstGeom prst="ellipse">
            <a:avLst/>
          </a:prstGeom>
          <a:solidFill>
            <a:srgbClr val="00AFD0"/>
          </a:solidFill>
        </p:spPr>
      </p:pic>
      <p:sp>
        <p:nvSpPr>
          <p:cNvPr id="19" name="Title 5"/>
          <p:cNvSpPr>
            <a:spLocks noGrp="1"/>
          </p:cNvSpPr>
          <p:nvPr>
            <p:ph type="title"/>
          </p:nvPr>
        </p:nvSpPr>
        <p:spPr>
          <a:xfrm>
            <a:off x="360000" y="116744"/>
            <a:ext cx="10147040" cy="1008000"/>
          </a:xfrm>
        </p:spPr>
        <p:txBody>
          <a:bodyPr>
            <a:normAutofit/>
          </a:bodyPr>
          <a:lstStyle/>
          <a:p>
            <a:pPr defTabSz="457200"/>
            <a:r>
              <a:rPr lang="it-IT" sz="3200" dirty="0"/>
              <a:t>Finanza per il Sociale: vantaggi e punti di attenzione per il</a:t>
            </a:r>
            <a:br>
              <a:rPr lang="it-IT" sz="3200" dirty="0"/>
            </a:br>
            <a:r>
              <a:rPr lang="it-IT" sz="3200" dirty="0"/>
              <a:t> </a:t>
            </a:r>
            <a:br>
              <a:rPr lang="it-IT" sz="3200" dirty="0"/>
            </a:br>
            <a:r>
              <a:rPr lang="it-IT" sz="3200" dirty="0"/>
              <a:t>cliente emittente </a:t>
            </a:r>
            <a:endParaRPr lang="en-US" sz="3200" dirty="0">
              <a:latin typeface="UniCredit" panose="02000506040000020004" pitchFamily="2" charset="0"/>
            </a:endParaRPr>
          </a:p>
        </p:txBody>
      </p:sp>
    </p:spTree>
    <p:extLst>
      <p:ext uri="{BB962C8B-B14F-4D97-AF65-F5344CB8AC3E}">
        <p14:creationId xmlns:p14="http://schemas.microsoft.com/office/powerpoint/2010/main" val="298948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descr="Immagine che contiene interni, persona, uomo, soffitto&#10;&#10;Descrizione generata automaticamente">
            <a:extLst>
              <a:ext uri="{FF2B5EF4-FFF2-40B4-BE49-F238E27FC236}">
                <a16:creationId xmlns:a16="http://schemas.microsoft.com/office/drawing/2014/main" id="{92C5A160-7EEB-4147-9B73-109B6FB98B90}"/>
              </a:ext>
            </a:extLst>
          </p:cNvPr>
          <p:cNvPicPr>
            <a:picLocks noChangeAspect="1"/>
          </p:cNvPicPr>
          <p:nvPr/>
        </p:nvPicPr>
        <p:blipFill rotWithShape="1">
          <a:blip r:embed="rId2">
            <a:extLst>
              <a:ext uri="{28A0092B-C50C-407E-A947-70E740481C1C}">
                <a14:useLocalDpi xmlns:a14="http://schemas.microsoft.com/office/drawing/2010/main" val="0"/>
              </a:ext>
            </a:extLst>
          </a:blip>
          <a:srcRect l="5161" r="21279" b="-3"/>
          <a:stretch/>
        </p:blipFill>
        <p:spPr>
          <a:xfrm>
            <a:off x="3577219" y="10"/>
            <a:ext cx="4979304" cy="3401558"/>
          </a:xfrm>
          <a:custGeom>
            <a:avLst/>
            <a:gdLst>
              <a:gd name="connsiteX0" fmla="*/ 0 w 4979304"/>
              <a:gd name="connsiteY0" fmla="*/ 0 h 3364992"/>
              <a:gd name="connsiteX1" fmla="*/ 4211250 w 4979304"/>
              <a:gd name="connsiteY1" fmla="*/ 0 h 3364992"/>
              <a:gd name="connsiteX2" fmla="*/ 4309461 w 4979304"/>
              <a:gd name="connsiteY2" fmla="*/ 192282 h 3364992"/>
              <a:gd name="connsiteX3" fmla="*/ 4974907 w 4979304"/>
              <a:gd name="connsiteY3" fmla="*/ 3110424 h 3364992"/>
              <a:gd name="connsiteX4" fmla="*/ 4979304 w 4979304"/>
              <a:gd name="connsiteY4" fmla="*/ 3364992 h 3364992"/>
              <a:gd name="connsiteX5" fmla="*/ 800592 w 4979304"/>
              <a:gd name="connsiteY5" fmla="*/ 3364992 h 3364992"/>
              <a:gd name="connsiteX6" fmla="*/ 797493 w 4979304"/>
              <a:gd name="connsiteY6" fmla="*/ 3185579 h 3364992"/>
              <a:gd name="connsiteX7" fmla="*/ 22579 w 4979304"/>
              <a:gd name="connsiteY7" fmla="*/ 42066 h 336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9" name="Immagine 8" descr="Immagine che contiene persona, interni, tavolo, donna&#10;&#10;Descrizione generata automaticamente">
            <a:extLst>
              <a:ext uri="{FF2B5EF4-FFF2-40B4-BE49-F238E27FC236}">
                <a16:creationId xmlns:a16="http://schemas.microsoft.com/office/drawing/2014/main" id="{6995D7D8-CD0F-493F-83F1-3B6B23979430}"/>
              </a:ext>
            </a:extLst>
          </p:cNvPr>
          <p:cNvPicPr>
            <a:picLocks noChangeAspect="1"/>
          </p:cNvPicPr>
          <p:nvPr/>
        </p:nvPicPr>
        <p:blipFill rotWithShape="1">
          <a:blip r:embed="rId3">
            <a:extLst>
              <a:ext uri="{28A0092B-C50C-407E-A947-70E740481C1C}">
                <a14:useLocalDpi xmlns:a14="http://schemas.microsoft.com/office/drawing/2010/main" val="0"/>
              </a:ext>
            </a:extLst>
          </a:blip>
          <a:srcRect l="17978" r="17715"/>
          <a:stretch/>
        </p:blipFill>
        <p:spPr>
          <a:xfrm>
            <a:off x="7822523" y="3456433"/>
            <a:ext cx="4369477" cy="3401568"/>
          </a:xfrm>
          <a:custGeom>
            <a:avLst/>
            <a:gdLst>
              <a:gd name="connsiteX0" fmla="*/ 781270 w 4369477"/>
              <a:gd name="connsiteY0" fmla="*/ 0 h 3401568"/>
              <a:gd name="connsiteX1" fmla="*/ 4369477 w 4369477"/>
              <a:gd name="connsiteY1" fmla="*/ 0 h 3401568"/>
              <a:gd name="connsiteX2" fmla="*/ 4369477 w 4369477"/>
              <a:gd name="connsiteY2" fmla="*/ 3401568 h 3401568"/>
              <a:gd name="connsiteX3" fmla="*/ 0 w 4369477"/>
              <a:gd name="connsiteY3" fmla="*/ 3401568 h 3401568"/>
              <a:gd name="connsiteX4" fmla="*/ 1963 w 4369477"/>
              <a:gd name="connsiteY4" fmla="*/ 3397912 h 3401568"/>
              <a:gd name="connsiteX5" fmla="*/ 776876 w 4369477"/>
              <a:gd name="connsiteY5" fmla="*/ 254399 h 340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69477" h="3401568">
                <a:moveTo>
                  <a:pt x="781270" y="0"/>
                </a:moveTo>
                <a:lnTo>
                  <a:pt x="4369477" y="0"/>
                </a:lnTo>
                <a:lnTo>
                  <a:pt x="4369477" y="3401568"/>
                </a:lnTo>
                <a:lnTo>
                  <a:pt x="0" y="3401568"/>
                </a:lnTo>
                <a:lnTo>
                  <a:pt x="1963" y="3397912"/>
                </a:lnTo>
                <a:cubicBezTo>
                  <a:pt x="454182" y="2512619"/>
                  <a:pt x="736170" y="1430108"/>
                  <a:pt x="776876" y="254399"/>
                </a:cubicBezTo>
                <a:close/>
              </a:path>
            </a:pathLst>
          </a:custGeom>
        </p:spPr>
      </p:pic>
      <p:pic>
        <p:nvPicPr>
          <p:cNvPr id="11" name="Immagine 10" descr="Immagine che contiene persona, interni, cucina, uomo&#10;&#10;Descrizione generata automaticamente">
            <a:extLst>
              <a:ext uri="{FF2B5EF4-FFF2-40B4-BE49-F238E27FC236}">
                <a16:creationId xmlns:a16="http://schemas.microsoft.com/office/drawing/2014/main" id="{DE919C8C-BAB2-4701-96F2-C0AD90FFDF78}"/>
              </a:ext>
            </a:extLst>
          </p:cNvPr>
          <p:cNvPicPr>
            <a:picLocks noChangeAspect="1"/>
          </p:cNvPicPr>
          <p:nvPr/>
        </p:nvPicPr>
        <p:blipFill rotWithShape="1">
          <a:blip r:embed="rId4">
            <a:extLst>
              <a:ext uri="{28A0092B-C50C-407E-A947-70E740481C1C}">
                <a14:useLocalDpi xmlns:a14="http://schemas.microsoft.com/office/drawing/2010/main" val="0"/>
              </a:ext>
            </a:extLst>
          </a:blip>
          <a:srcRect l="18650" r="8859"/>
          <a:stretch/>
        </p:blipFill>
        <p:spPr>
          <a:xfrm>
            <a:off x="3630261" y="3456432"/>
            <a:ext cx="4925479" cy="3401568"/>
          </a:xfrm>
          <a:custGeom>
            <a:avLst/>
            <a:gdLst>
              <a:gd name="connsiteX0" fmla="*/ 749362 w 4925479"/>
              <a:gd name="connsiteY0" fmla="*/ 0 h 3364992"/>
              <a:gd name="connsiteX1" fmla="*/ 4925479 w 4925479"/>
              <a:gd name="connsiteY1" fmla="*/ 0 h 3364992"/>
              <a:gd name="connsiteX2" fmla="*/ 4921868 w 4925479"/>
              <a:gd name="connsiteY2" fmla="*/ 209033 h 3364992"/>
              <a:gd name="connsiteX3" fmla="*/ 4256422 w 4925479"/>
              <a:gd name="connsiteY3" fmla="*/ 3127175 h 3364992"/>
              <a:gd name="connsiteX4" fmla="*/ 4134952 w 4925479"/>
              <a:gd name="connsiteY4" fmla="*/ 3364992 h 3364992"/>
              <a:gd name="connsiteX5" fmla="*/ 0 w 4925479"/>
              <a:gd name="connsiteY5" fmla="*/ 3364992 h 3364992"/>
              <a:gd name="connsiteX6" fmla="*/ 79008 w 4925479"/>
              <a:gd name="connsiteY6" fmla="*/ 3202330 h 3364992"/>
              <a:gd name="connsiteX7" fmla="*/ 744454 w 4925479"/>
              <a:gd name="connsiteY7" fmla="*/ 284189 h 336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p:nvSpPr>
          <p:cNvPr id="12" name="CasellaDiTesto 11">
            <a:extLst>
              <a:ext uri="{FF2B5EF4-FFF2-40B4-BE49-F238E27FC236}">
                <a16:creationId xmlns:a16="http://schemas.microsoft.com/office/drawing/2014/main" id="{6DF4546B-75FE-4170-B9BA-4E2967081E24}"/>
              </a:ext>
            </a:extLst>
          </p:cNvPr>
          <p:cNvSpPr txBox="1"/>
          <p:nvPr/>
        </p:nvSpPr>
        <p:spPr>
          <a:xfrm>
            <a:off x="307611" y="4448912"/>
            <a:ext cx="3747349" cy="1351193"/>
          </a:xfrm>
          <a:prstGeom prst="rect">
            <a:avLst/>
          </a:prstGeom>
        </p:spPr>
        <p:txBody>
          <a:bodyPr vert="horz" lIns="91440" tIns="45720" rIns="91440" bIns="45720" rtlCol="0" anchor="b">
            <a:normAutofit fontScale="92500" lnSpcReduction="10000"/>
          </a:bodyPr>
          <a:lstStyle/>
          <a:p>
            <a:pPr>
              <a:lnSpc>
                <a:spcPct val="90000"/>
              </a:lnSpc>
              <a:spcBef>
                <a:spcPct val="0"/>
              </a:spcBef>
              <a:spcAft>
                <a:spcPts val="600"/>
              </a:spcAft>
            </a:pPr>
            <a:endParaRPr lang="en-US" sz="2800" kern="1200" dirty="0">
              <a:solidFill>
                <a:schemeClr val="tx1"/>
              </a:solidFill>
              <a:latin typeface="+mj-lt"/>
              <a:ea typeface="+mj-ea"/>
              <a:cs typeface="+mj-cs"/>
            </a:endParaRPr>
          </a:p>
          <a:p>
            <a:pPr>
              <a:lnSpc>
                <a:spcPct val="90000"/>
              </a:lnSpc>
              <a:spcBef>
                <a:spcPct val="0"/>
              </a:spcBef>
              <a:spcAft>
                <a:spcPts val="600"/>
              </a:spcAft>
            </a:pPr>
            <a:endParaRPr lang="en-US" sz="2800" kern="1200" dirty="0">
              <a:solidFill>
                <a:schemeClr val="tx1"/>
              </a:solidFill>
              <a:latin typeface="+mj-lt"/>
              <a:ea typeface="+mj-ea"/>
              <a:cs typeface="+mj-cs"/>
            </a:endParaRPr>
          </a:p>
          <a:p>
            <a:pPr>
              <a:lnSpc>
                <a:spcPct val="90000"/>
              </a:lnSpc>
              <a:spcBef>
                <a:spcPct val="0"/>
              </a:spcBef>
              <a:spcAft>
                <a:spcPts val="600"/>
              </a:spcAft>
            </a:pPr>
            <a:r>
              <a:rPr lang="en-US" sz="1900" b="1" kern="1200" dirty="0">
                <a:solidFill>
                  <a:schemeClr val="tx1"/>
                </a:solidFill>
                <a:latin typeface="+mj-lt"/>
                <a:ea typeface="+mj-ea"/>
                <a:cs typeface="+mj-cs"/>
              </a:rPr>
              <a:t>APERTO</a:t>
            </a:r>
            <a:r>
              <a:rPr lang="en-US" sz="1900" kern="1200" dirty="0">
                <a:solidFill>
                  <a:schemeClr val="tx1"/>
                </a:solidFill>
                <a:latin typeface="+mj-lt"/>
                <a:ea typeface="+mj-ea"/>
                <a:cs typeface="+mj-cs"/>
              </a:rPr>
              <a:t> IL 22 DICEMBRE 2018 </a:t>
            </a:r>
          </a:p>
          <a:p>
            <a:pPr>
              <a:lnSpc>
                <a:spcPct val="90000"/>
              </a:lnSpc>
              <a:spcBef>
                <a:spcPct val="0"/>
              </a:spcBef>
              <a:spcAft>
                <a:spcPts val="600"/>
              </a:spcAft>
            </a:pPr>
            <a:r>
              <a:rPr lang="en-US" sz="1500" kern="1200" dirty="0">
                <a:solidFill>
                  <a:schemeClr val="tx1"/>
                </a:solidFill>
                <a:latin typeface="+mj-lt"/>
                <a:ea typeface="+mj-ea"/>
                <a:cs typeface="+mj-cs"/>
              </a:rPr>
              <a:t>VIA GIUSEPPE PISANELLI 39.</a:t>
            </a:r>
          </a:p>
        </p:txBody>
      </p:sp>
      <p:pic>
        <p:nvPicPr>
          <p:cNvPr id="5" name="Immagine 4" descr="Immagine che contiene interni, letto, persona, uomo&#10;&#10;Descrizione generata automaticamente">
            <a:extLst>
              <a:ext uri="{FF2B5EF4-FFF2-40B4-BE49-F238E27FC236}">
                <a16:creationId xmlns:a16="http://schemas.microsoft.com/office/drawing/2014/main" id="{91652A59-2944-452C-B189-8E294F766846}"/>
              </a:ext>
            </a:extLst>
          </p:cNvPr>
          <p:cNvPicPr>
            <a:picLocks noChangeAspect="1"/>
          </p:cNvPicPr>
          <p:nvPr/>
        </p:nvPicPr>
        <p:blipFill rotWithShape="1">
          <a:blip r:embed="rId5">
            <a:extLst>
              <a:ext uri="{28A0092B-C50C-407E-A947-70E740481C1C}">
                <a14:useLocalDpi xmlns:a14="http://schemas.microsoft.com/office/drawing/2010/main" val="0"/>
              </a:ext>
            </a:extLst>
          </a:blip>
          <a:srcRect l="12757" r="23269" b="1"/>
          <a:stretch/>
        </p:blipFill>
        <p:spPr>
          <a:xfrm>
            <a:off x="7845207" y="10"/>
            <a:ext cx="4346795" cy="3401558"/>
          </a:xfrm>
          <a:custGeom>
            <a:avLst/>
            <a:gdLst>
              <a:gd name="connsiteX0" fmla="*/ 0 w 4346795"/>
              <a:gd name="connsiteY0" fmla="*/ 0 h 3401568"/>
              <a:gd name="connsiteX1" fmla="*/ 4346795 w 4346795"/>
              <a:gd name="connsiteY1" fmla="*/ 0 h 3401568"/>
              <a:gd name="connsiteX2" fmla="*/ 4346795 w 4346795"/>
              <a:gd name="connsiteY2" fmla="*/ 3401568 h 3401568"/>
              <a:gd name="connsiteX3" fmla="*/ 762748 w 4346795"/>
              <a:gd name="connsiteY3" fmla="*/ 3401568 h 3401568"/>
              <a:gd name="connsiteX4" fmla="*/ 751436 w 4346795"/>
              <a:gd name="connsiteY4" fmla="*/ 2963954 h 3401568"/>
              <a:gd name="connsiteX5" fmla="*/ 93264 w 4346795"/>
              <a:gd name="connsiteY5" fmla="*/ 192283 h 340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46795" h="3401568">
                <a:moveTo>
                  <a:pt x="0" y="0"/>
                </a:moveTo>
                <a:lnTo>
                  <a:pt x="4346795" y="0"/>
                </a:lnTo>
                <a:lnTo>
                  <a:pt x="4346795" y="3401568"/>
                </a:lnTo>
                <a:lnTo>
                  <a:pt x="762748" y="3401568"/>
                </a:lnTo>
                <a:lnTo>
                  <a:pt x="751436" y="2963954"/>
                </a:lnTo>
                <a:cubicBezTo>
                  <a:pt x="698408" y="1942163"/>
                  <a:pt x="463174" y="995044"/>
                  <a:pt x="93264" y="192283"/>
                </a:cubicBezTo>
                <a:close/>
              </a:path>
            </a:pathLst>
          </a:custGeom>
        </p:spPr>
      </p:pic>
      <p:pic>
        <p:nvPicPr>
          <p:cNvPr id="14" name="Immagine 13" descr="Immagine che contiene disegnando&#10;&#10;Descrizione generata automaticamente">
            <a:extLst>
              <a:ext uri="{FF2B5EF4-FFF2-40B4-BE49-F238E27FC236}">
                <a16:creationId xmlns:a16="http://schemas.microsoft.com/office/drawing/2014/main" id="{323CB296-BE65-4192-9627-05B3321309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098" y="1953836"/>
            <a:ext cx="3832679" cy="2495074"/>
          </a:xfrm>
          <a:prstGeom prst="rect">
            <a:avLst/>
          </a:prstGeom>
        </p:spPr>
      </p:pic>
    </p:spTree>
    <p:extLst>
      <p:ext uri="{BB962C8B-B14F-4D97-AF65-F5344CB8AC3E}">
        <p14:creationId xmlns:p14="http://schemas.microsoft.com/office/powerpoint/2010/main" val="1725682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77A544-5D60-4275-B471-79787815D336}"/>
              </a:ext>
            </a:extLst>
          </p:cNvPr>
          <p:cNvSpPr>
            <a:spLocks noGrp="1"/>
          </p:cNvSpPr>
          <p:nvPr>
            <p:ph type="ctrTitle"/>
          </p:nvPr>
        </p:nvSpPr>
        <p:spPr>
          <a:xfrm>
            <a:off x="1524000" y="1600200"/>
            <a:ext cx="9144000" cy="1775533"/>
          </a:xfrm>
        </p:spPr>
        <p:txBody>
          <a:bodyPr>
            <a:normAutofit/>
          </a:bodyPr>
          <a:lstStyle/>
          <a:p>
            <a:pPr rtl="0">
              <a:lnSpc>
                <a:spcPct val="150000"/>
              </a:lnSpc>
              <a:spcBef>
                <a:spcPts val="1400"/>
              </a:spcBef>
              <a:spcAft>
                <a:spcPts val="1400"/>
              </a:spcAft>
            </a:pPr>
            <a:r>
              <a:rPr lang="it-IT" sz="2400" b="1" i="1" u="none" strike="noStrike" dirty="0">
                <a:solidFill>
                  <a:srgbClr val="000000"/>
                </a:solidFill>
                <a:effectLst/>
                <a:latin typeface="+mn-lt"/>
              </a:rPr>
              <a:t>La responsabilità sociale di impresa ed il bilancio sociale</a:t>
            </a:r>
          </a:p>
        </p:txBody>
      </p:sp>
      <p:sp>
        <p:nvSpPr>
          <p:cNvPr id="3" name="Sottotitolo 2">
            <a:extLst>
              <a:ext uri="{FF2B5EF4-FFF2-40B4-BE49-F238E27FC236}">
                <a16:creationId xmlns:a16="http://schemas.microsoft.com/office/drawing/2014/main" id="{1B4450DB-C0E3-43F8-9551-8F70A314B957}"/>
              </a:ext>
            </a:extLst>
          </p:cNvPr>
          <p:cNvSpPr>
            <a:spLocks noGrp="1"/>
          </p:cNvSpPr>
          <p:nvPr>
            <p:ph type="subTitle" idx="1"/>
          </p:nvPr>
        </p:nvSpPr>
        <p:spPr>
          <a:xfrm>
            <a:off x="1524000" y="3684591"/>
            <a:ext cx="9566093" cy="1038688"/>
          </a:xfrm>
        </p:spPr>
        <p:txBody>
          <a:bodyPr>
            <a:normAutofit fontScale="92500"/>
          </a:bodyPr>
          <a:lstStyle/>
          <a:p>
            <a:r>
              <a:rPr lang="it-IT" sz="1600" dirty="0"/>
              <a:t>Massimiliano Blasi</a:t>
            </a:r>
            <a:r>
              <a:rPr lang="it-IT" sz="1600" i="1" dirty="0"/>
              <a:t>, Dottore Commercialista e Componente della Commissione Terzo Settore e non profit ODCEC ROMA </a:t>
            </a:r>
          </a:p>
          <a:p>
            <a:endParaRPr lang="it-IT" sz="1600" dirty="0"/>
          </a:p>
          <a:p>
            <a:r>
              <a:rPr lang="it-IT" sz="1600" dirty="0"/>
              <a:t>Webinar AGCI | giovedì 1 aprile 2021</a:t>
            </a:r>
          </a:p>
        </p:txBody>
      </p:sp>
    </p:spTree>
    <p:extLst>
      <p:ext uri="{BB962C8B-B14F-4D97-AF65-F5344CB8AC3E}">
        <p14:creationId xmlns:p14="http://schemas.microsoft.com/office/powerpoint/2010/main" val="19836887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9997" y="116720"/>
            <a:ext cx="11587200" cy="792000"/>
          </a:xfrm>
        </p:spPr>
        <p:txBody>
          <a:bodyPr>
            <a:normAutofit fontScale="90000"/>
          </a:bodyPr>
          <a:lstStyle/>
          <a:p>
            <a:r>
              <a:rPr lang="it-IT" dirty="0"/>
              <a:t>Albergo Etico: una iniziativa  di Social Impact Financing. </a:t>
            </a:r>
            <a:br>
              <a:rPr lang="it-IT" dirty="0"/>
            </a:br>
            <a:r>
              <a:rPr lang="it-IT" dirty="0"/>
              <a:t>« Un sogno per l’Imprenditore che diventa realtà ». </a:t>
            </a:r>
            <a:endParaRPr lang="it-IT" sz="2800" i="1" dirty="0"/>
          </a:p>
        </p:txBody>
      </p:sp>
      <p:sp>
        <p:nvSpPr>
          <p:cNvPr id="6" name="Segnaposto numero diapositiva 5"/>
          <p:cNvSpPr>
            <a:spLocks noGrp="1"/>
          </p:cNvSpPr>
          <p:nvPr>
            <p:ph type="sldNum" sz="quarter" idx="14"/>
          </p:nvPr>
        </p:nvSpPr>
        <p:spPr/>
        <p:txBody>
          <a:bodyPr/>
          <a:lstStyle/>
          <a:p>
            <a:fld id="{9DEDD76A-7D96-6F4D-9EDC-9FC108E5A9F9}" type="slidenum">
              <a:rPr lang="en-GB" smtClean="0"/>
              <a:pPr/>
              <a:t>30</a:t>
            </a:fld>
            <a:endParaRPr lang="en-GB" dirty="0"/>
          </a:p>
        </p:txBody>
      </p:sp>
      <p:pic>
        <p:nvPicPr>
          <p:cNvPr id="4"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3600" y="6300000"/>
            <a:ext cx="552000" cy="414000"/>
          </a:xfrm>
          <a:prstGeom prst="rect">
            <a:avLst/>
          </a:prstGeom>
        </p:spPr>
      </p:pic>
      <p:grpSp>
        <p:nvGrpSpPr>
          <p:cNvPr id="8" name="Group 11">
            <a:extLst>
              <a:ext uri="{FF2B5EF4-FFF2-40B4-BE49-F238E27FC236}">
                <a16:creationId xmlns:a16="http://schemas.microsoft.com/office/drawing/2014/main" id="{45636B1B-83B5-49CC-B474-E7452655D42E}"/>
              </a:ext>
            </a:extLst>
          </p:cNvPr>
          <p:cNvGrpSpPr/>
          <p:nvPr/>
        </p:nvGrpSpPr>
        <p:grpSpPr>
          <a:xfrm>
            <a:off x="1643052" y="1325959"/>
            <a:ext cx="9793088" cy="4608512"/>
            <a:chOff x="796432" y="1700808"/>
            <a:chExt cx="6014316" cy="4064000"/>
          </a:xfrm>
        </p:grpSpPr>
        <p:grpSp>
          <p:nvGrpSpPr>
            <p:cNvPr id="9" name="Group 6">
              <a:extLst>
                <a:ext uri="{FF2B5EF4-FFF2-40B4-BE49-F238E27FC236}">
                  <a16:creationId xmlns:a16="http://schemas.microsoft.com/office/drawing/2014/main" id="{F9880FB8-E096-46EC-B958-7FA5527CE966}"/>
                </a:ext>
              </a:extLst>
            </p:cNvPr>
            <p:cNvGrpSpPr/>
            <p:nvPr/>
          </p:nvGrpSpPr>
          <p:grpSpPr>
            <a:xfrm>
              <a:off x="796432" y="1700808"/>
              <a:ext cx="6014316" cy="4064000"/>
              <a:chOff x="1246960" y="2173312"/>
              <a:chExt cx="6133352" cy="4064000"/>
            </a:xfrm>
          </p:grpSpPr>
          <p:graphicFrame>
            <p:nvGraphicFramePr>
              <p:cNvPr id="15" name="Diagram 4">
                <a:extLst>
                  <a:ext uri="{FF2B5EF4-FFF2-40B4-BE49-F238E27FC236}">
                    <a16:creationId xmlns:a16="http://schemas.microsoft.com/office/drawing/2014/main" id="{95AA088F-E3F6-49E2-99D6-0E20BA17563C}"/>
                  </a:ext>
                </a:extLst>
              </p:cNvPr>
              <p:cNvGraphicFramePr/>
              <p:nvPr>
                <p:extLst>
                  <p:ext uri="{D42A27DB-BD31-4B8C-83A1-F6EECF244321}">
                    <p14:modId xmlns:p14="http://schemas.microsoft.com/office/powerpoint/2010/main" val="1557739792"/>
                  </p:ext>
                </p:extLst>
              </p:nvPr>
            </p:nvGraphicFramePr>
            <p:xfrm>
              <a:off x="1648247" y="2173312"/>
              <a:ext cx="5732065"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5">
                <a:extLst>
                  <a:ext uri="{FF2B5EF4-FFF2-40B4-BE49-F238E27FC236}">
                    <a16:creationId xmlns:a16="http://schemas.microsoft.com/office/drawing/2014/main" id="{CA8660D0-314B-4C02-A39E-68B5B393B954}"/>
                  </a:ext>
                </a:extLst>
              </p:cNvPr>
              <p:cNvSpPr txBox="1"/>
              <p:nvPr/>
            </p:nvSpPr>
            <p:spPr>
              <a:xfrm>
                <a:off x="1744850" y="2530996"/>
                <a:ext cx="945251" cy="271412"/>
              </a:xfrm>
              <a:prstGeom prst="rect">
                <a:avLst/>
              </a:prstGeom>
              <a:noFill/>
            </p:spPr>
            <p:txBody>
              <a:bodyPr wrap="square" rtlCol="0">
                <a:spAutoFit/>
              </a:bodyPr>
              <a:lstStyle/>
              <a:p>
                <a:r>
                  <a:rPr lang="it-IT" sz="1400" b="1" dirty="0">
                    <a:latin typeface="+mj-lt"/>
                  </a:rPr>
                  <a:t>CREDITO</a:t>
                </a:r>
              </a:p>
            </p:txBody>
          </p:sp>
          <p:sp>
            <p:nvSpPr>
              <p:cNvPr id="17" name="TextBox 33">
                <a:extLst>
                  <a:ext uri="{FF2B5EF4-FFF2-40B4-BE49-F238E27FC236}">
                    <a16:creationId xmlns:a16="http://schemas.microsoft.com/office/drawing/2014/main" id="{8534C516-7738-496D-AEE7-B15F008F3157}"/>
                  </a:ext>
                </a:extLst>
              </p:cNvPr>
              <p:cNvSpPr txBox="1"/>
              <p:nvPr/>
            </p:nvSpPr>
            <p:spPr>
              <a:xfrm>
                <a:off x="2045539" y="3062312"/>
                <a:ext cx="1065479" cy="678529"/>
              </a:xfrm>
              <a:prstGeom prst="rect">
                <a:avLst/>
              </a:prstGeom>
              <a:noFill/>
            </p:spPr>
            <p:txBody>
              <a:bodyPr wrap="square" rtlCol="0">
                <a:spAutoFit/>
              </a:bodyPr>
              <a:lstStyle>
                <a:defPPr>
                  <a:defRPr lang="de-DE"/>
                </a:defPPr>
                <a:lvl1pPr>
                  <a:defRPr sz="1200" b="1">
                    <a:latin typeface="+mj-lt"/>
                  </a:defRPr>
                </a:lvl1pPr>
              </a:lstStyle>
              <a:p>
                <a:r>
                  <a:rPr lang="it-IT" sz="1600" dirty="0"/>
                  <a:t>    </a:t>
                </a:r>
                <a:r>
                  <a:rPr lang="it-IT" sz="1400" dirty="0"/>
                  <a:t>PAY</a:t>
                </a:r>
              </a:p>
              <a:p>
                <a:r>
                  <a:rPr lang="it-IT" sz="1400" dirty="0"/>
                  <a:t>      X</a:t>
                </a:r>
              </a:p>
              <a:p>
                <a:r>
                  <a:rPr lang="it-IT" sz="1400" dirty="0"/>
                  <a:t>SUCCESS</a:t>
                </a:r>
              </a:p>
            </p:txBody>
          </p:sp>
          <p:sp>
            <p:nvSpPr>
              <p:cNvPr id="19" name="TextBox 35">
                <a:extLst>
                  <a:ext uri="{FF2B5EF4-FFF2-40B4-BE49-F238E27FC236}">
                    <a16:creationId xmlns:a16="http://schemas.microsoft.com/office/drawing/2014/main" id="{8CCE84E1-F081-4C8A-8F63-A6F71C0B2659}"/>
                  </a:ext>
                </a:extLst>
              </p:cNvPr>
              <p:cNvSpPr txBox="1"/>
              <p:nvPr/>
            </p:nvSpPr>
            <p:spPr>
              <a:xfrm>
                <a:off x="1993995" y="4833099"/>
                <a:ext cx="1041771" cy="244271"/>
              </a:xfrm>
              <a:prstGeom prst="rect">
                <a:avLst/>
              </a:prstGeom>
              <a:noFill/>
            </p:spPr>
            <p:txBody>
              <a:bodyPr wrap="square" rtlCol="0">
                <a:spAutoFit/>
              </a:bodyPr>
              <a:lstStyle/>
              <a:p>
                <a:r>
                  <a:rPr lang="it-IT" sz="1200" b="1" dirty="0">
                    <a:latin typeface="+mj-lt"/>
                  </a:rPr>
                  <a:t>SCALABILITÀ</a:t>
                </a:r>
              </a:p>
            </p:txBody>
          </p:sp>
          <p:sp>
            <p:nvSpPr>
              <p:cNvPr id="20" name="TextBox 36">
                <a:extLst>
                  <a:ext uri="{FF2B5EF4-FFF2-40B4-BE49-F238E27FC236}">
                    <a16:creationId xmlns:a16="http://schemas.microsoft.com/office/drawing/2014/main" id="{18043D08-52B4-45DD-9F6F-C5816CD4721E}"/>
                  </a:ext>
                </a:extLst>
              </p:cNvPr>
              <p:cNvSpPr txBox="1"/>
              <p:nvPr/>
            </p:nvSpPr>
            <p:spPr>
              <a:xfrm>
                <a:off x="1246960" y="5512694"/>
                <a:ext cx="1715479" cy="407118"/>
              </a:xfrm>
              <a:prstGeom prst="rect">
                <a:avLst/>
              </a:prstGeom>
              <a:noFill/>
            </p:spPr>
            <p:txBody>
              <a:bodyPr wrap="square" rtlCol="0">
                <a:spAutoFit/>
              </a:bodyPr>
              <a:lstStyle/>
              <a:p>
                <a:pPr algn="ctr"/>
                <a:r>
                  <a:rPr lang="it-IT" sz="1200" b="1" dirty="0">
                    <a:latin typeface="+mj-lt"/>
                  </a:rPr>
                  <a:t>INFO-</a:t>
                </a:r>
              </a:p>
              <a:p>
                <a:pPr algn="ctr"/>
                <a:r>
                  <a:rPr lang="it-IT" sz="1200" b="1" dirty="0">
                    <a:latin typeface="+mj-lt"/>
                  </a:rPr>
                  <a:t>FORMAZIONE </a:t>
                </a:r>
              </a:p>
            </p:txBody>
          </p:sp>
        </p:grpSp>
        <p:pic>
          <p:nvPicPr>
            <p:cNvPr id="10" name="Immagine 113" descr="Investments circle-01.png">
              <a:extLst>
                <a:ext uri="{FF2B5EF4-FFF2-40B4-BE49-F238E27FC236}">
                  <a16:creationId xmlns:a16="http://schemas.microsoft.com/office/drawing/2014/main" id="{9253E114-93F9-451C-BFE6-2F14DD8A1F4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52446" y="4103969"/>
              <a:ext cx="252000" cy="252000"/>
            </a:xfrm>
            <a:prstGeom prst="ellipse">
              <a:avLst/>
            </a:prstGeom>
            <a:solidFill>
              <a:srgbClr val="00AFD0"/>
            </a:solidFill>
          </p:spPr>
        </p:pic>
        <p:pic>
          <p:nvPicPr>
            <p:cNvPr id="11" name="Immagine 11" descr="55a bianco-01.png">
              <a:extLst>
                <a:ext uri="{FF2B5EF4-FFF2-40B4-BE49-F238E27FC236}">
                  <a16:creationId xmlns:a16="http://schemas.microsoft.com/office/drawing/2014/main" id="{670DBBD2-BF06-405A-B7B5-DBB56397290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61413" y="3357024"/>
              <a:ext cx="252000" cy="252000"/>
            </a:xfrm>
            <a:prstGeom prst="ellipse">
              <a:avLst/>
            </a:prstGeom>
            <a:solidFill>
              <a:srgbClr val="00AFD0"/>
            </a:solidFill>
          </p:spPr>
        </p:pic>
        <p:pic>
          <p:nvPicPr>
            <p:cNvPr id="12" name="Immagine 9" descr="Consulting circle-01.png">
              <a:extLst>
                <a:ext uri="{FF2B5EF4-FFF2-40B4-BE49-F238E27FC236}">
                  <a16:creationId xmlns:a16="http://schemas.microsoft.com/office/drawing/2014/main" id="{CC860318-9F4D-4664-82B5-7656FB9B7D9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81708" y="4825739"/>
              <a:ext cx="252000" cy="252000"/>
            </a:xfrm>
            <a:prstGeom prst="ellipse">
              <a:avLst/>
            </a:prstGeom>
            <a:solidFill>
              <a:srgbClr val="00AFD0"/>
            </a:solidFill>
          </p:spPr>
        </p:pic>
        <p:pic>
          <p:nvPicPr>
            <p:cNvPr id="13" name="Immagine 201" descr="35a biaco-01.png">
              <a:extLst>
                <a:ext uri="{FF2B5EF4-FFF2-40B4-BE49-F238E27FC236}">
                  <a16:creationId xmlns:a16="http://schemas.microsoft.com/office/drawing/2014/main" id="{F4C96E2B-3F1D-4CA5-9DDA-161C36DAE7A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65107" y="1831594"/>
              <a:ext cx="252000" cy="252000"/>
            </a:xfrm>
            <a:prstGeom prst="ellipse">
              <a:avLst/>
            </a:prstGeom>
            <a:solidFill>
              <a:srgbClr val="00AFD0"/>
            </a:solidFill>
          </p:spPr>
        </p:pic>
        <p:pic>
          <p:nvPicPr>
            <p:cNvPr id="14" name="Immagine 79" descr="Family budget circle-01.png">
              <a:extLst>
                <a:ext uri="{FF2B5EF4-FFF2-40B4-BE49-F238E27FC236}">
                  <a16:creationId xmlns:a16="http://schemas.microsoft.com/office/drawing/2014/main" id="{DFC2A061-F3D7-4764-8AE8-26A669EBE40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02977" y="2641104"/>
              <a:ext cx="252000" cy="252000"/>
            </a:xfrm>
            <a:prstGeom prst="ellipse">
              <a:avLst/>
            </a:prstGeom>
            <a:solidFill>
              <a:srgbClr val="00AFD0"/>
            </a:solidFill>
          </p:spPr>
        </p:pic>
      </p:grpSp>
      <p:pic>
        <p:nvPicPr>
          <p:cNvPr id="24" name="Immagine 23" descr="Immagine che contiene disegnando&#10;&#10;Descrizione generata automaticamente">
            <a:extLst>
              <a:ext uri="{FF2B5EF4-FFF2-40B4-BE49-F238E27FC236}">
                <a16:creationId xmlns:a16="http://schemas.microsoft.com/office/drawing/2014/main" id="{791CB82A-19B4-4E6D-95BD-628963AD9D3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7328" y="2680396"/>
            <a:ext cx="2698488" cy="1756716"/>
          </a:xfrm>
          <a:prstGeom prst="rect">
            <a:avLst/>
          </a:prstGeom>
        </p:spPr>
      </p:pic>
      <p:sp>
        <p:nvSpPr>
          <p:cNvPr id="25" name="TextBox 36">
            <a:extLst>
              <a:ext uri="{FF2B5EF4-FFF2-40B4-BE49-F238E27FC236}">
                <a16:creationId xmlns:a16="http://schemas.microsoft.com/office/drawing/2014/main" id="{954EDF20-A885-412C-B393-F7E5CB5813D3}"/>
              </a:ext>
            </a:extLst>
          </p:cNvPr>
          <p:cNvSpPr txBox="1"/>
          <p:nvPr/>
        </p:nvSpPr>
        <p:spPr>
          <a:xfrm>
            <a:off x="2543605" y="3399384"/>
            <a:ext cx="2228872" cy="461665"/>
          </a:xfrm>
          <a:prstGeom prst="rect">
            <a:avLst/>
          </a:prstGeom>
          <a:noFill/>
        </p:spPr>
        <p:txBody>
          <a:bodyPr wrap="square" rtlCol="0">
            <a:spAutoFit/>
          </a:bodyPr>
          <a:lstStyle/>
          <a:p>
            <a:pPr algn="ctr"/>
            <a:r>
              <a:rPr lang="it-IT" sz="1200" b="1" dirty="0">
                <a:latin typeface="+mj-lt"/>
              </a:rPr>
              <a:t>RELAZIONI </a:t>
            </a:r>
          </a:p>
          <a:p>
            <a:pPr algn="ctr"/>
            <a:r>
              <a:rPr lang="it-IT" sz="1200" b="1" dirty="0">
                <a:latin typeface="+mj-lt"/>
              </a:rPr>
              <a:t>STAKEHOLDER</a:t>
            </a:r>
          </a:p>
        </p:txBody>
      </p:sp>
    </p:spTree>
    <p:extLst>
      <p:ext uri="{BB962C8B-B14F-4D97-AF65-F5344CB8AC3E}">
        <p14:creationId xmlns:p14="http://schemas.microsoft.com/office/powerpoint/2010/main" val="38364499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1"/>
            </p:custData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Diapositiva think-cell" r:id="rId4" imgW="216" imgH="216" progId="TCLayout.ActiveDocument.1">
                  <p:embed/>
                </p:oleObj>
              </mc:Choice>
              <mc:Fallback>
                <p:oleObj name="Diapositiva think-cell" r:id="rId4" imgW="216" imgH="21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0" y="3"/>
            <a:ext cx="211667" cy="1587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it-IT" sz="1400" dirty="0">
              <a:latin typeface="UniCredit"/>
              <a:cs typeface="Arial"/>
              <a:sym typeface="UniCredit"/>
            </a:endParaRPr>
          </a:p>
        </p:txBody>
      </p:sp>
      <p:sp>
        <p:nvSpPr>
          <p:cNvPr id="2" name="Segnaposto numero diapositiva 1"/>
          <p:cNvSpPr>
            <a:spLocks noGrp="1"/>
          </p:cNvSpPr>
          <p:nvPr>
            <p:ph type="sldNum" sz="quarter" idx="11"/>
          </p:nvPr>
        </p:nvSpPr>
        <p:spPr>
          <a:xfrm>
            <a:off x="239349" y="6453376"/>
            <a:ext cx="360000" cy="360000"/>
          </a:xfrm>
        </p:spPr>
        <p:txBody>
          <a:bodyPr vert="horz" lIns="0" tIns="0" rIns="0" bIns="0" rtlCol="0" anchor="ctr"/>
          <a:lstStyle/>
          <a:p>
            <a:fld id="{1D1043DC-2681-49D5-9D69-158B3FA3398E}" type="slidenum">
              <a:rPr lang="en-US" noProof="1"/>
              <a:pPr/>
              <a:t>31</a:t>
            </a:fld>
            <a:endParaRPr lang="en-US" noProof="1"/>
          </a:p>
        </p:txBody>
      </p:sp>
      <p:sp>
        <p:nvSpPr>
          <p:cNvPr id="19" name="Title 5"/>
          <p:cNvSpPr>
            <a:spLocks noGrp="1"/>
          </p:cNvSpPr>
          <p:nvPr>
            <p:ph type="title"/>
          </p:nvPr>
        </p:nvSpPr>
        <p:spPr>
          <a:xfrm>
            <a:off x="623989" y="116744"/>
            <a:ext cx="11232651" cy="1008000"/>
          </a:xfrm>
        </p:spPr>
        <p:txBody>
          <a:bodyPr>
            <a:normAutofit/>
          </a:bodyPr>
          <a:lstStyle/>
          <a:p>
            <a:pPr defTabSz="457200">
              <a:lnSpc>
                <a:spcPts val="2400"/>
              </a:lnSpc>
            </a:pPr>
            <a:r>
              <a:rPr lang="it-IT" sz="2800" dirty="0"/>
              <a:t>Finanza per il sociale:</a:t>
            </a:r>
            <a:br>
              <a:rPr lang="it-IT" sz="2800" dirty="0"/>
            </a:br>
            <a:r>
              <a:rPr lang="it-IT" sz="2800" dirty="0"/>
              <a:t>Housing per Anziani con Prestito Obbligazionario da € 5mln per 7 anni. </a:t>
            </a:r>
            <a:endParaRPr lang="en-US" sz="2800" dirty="0"/>
          </a:p>
        </p:txBody>
      </p:sp>
      <p:pic>
        <p:nvPicPr>
          <p:cNvPr id="15" name="Immagine 14">
            <a:extLst>
              <a:ext uri="{FF2B5EF4-FFF2-40B4-BE49-F238E27FC236}">
                <a16:creationId xmlns:a16="http://schemas.microsoft.com/office/drawing/2014/main" id="{E58E0331-65D1-4954-8904-4AD85659E797}"/>
              </a:ext>
            </a:extLst>
          </p:cNvPr>
          <p:cNvPicPr/>
          <p:nvPr/>
        </p:nvPicPr>
        <p:blipFill rotWithShape="1">
          <a:blip r:embed="rId6"/>
          <a:srcRect l="25525" t="21177" r="39257" b="31470"/>
          <a:stretch/>
        </p:blipFill>
        <p:spPr bwMode="auto">
          <a:xfrm>
            <a:off x="599349" y="1124744"/>
            <a:ext cx="11065269" cy="5112568"/>
          </a:xfrm>
          <a:prstGeom prst="rect">
            <a:avLst/>
          </a:prstGeom>
          <a:ln>
            <a:noFill/>
          </a:ln>
          <a:extLst>
            <a:ext uri="{53640926-AAD7-44D8-BBD7-CCE9431645EC}">
              <a14:shadowObscured xmlns:a14="http://schemas.microsoft.com/office/drawing/2010/main"/>
            </a:ext>
          </a:extLst>
        </p:spPr>
      </p:pic>
      <p:sp>
        <p:nvSpPr>
          <p:cNvPr id="3" name="Rettangolo 2">
            <a:extLst>
              <a:ext uri="{FF2B5EF4-FFF2-40B4-BE49-F238E27FC236}">
                <a16:creationId xmlns:a16="http://schemas.microsoft.com/office/drawing/2014/main" id="{EF2AB2B2-D86E-42AB-AC18-22D4B41B55B0}"/>
              </a:ext>
            </a:extLst>
          </p:cNvPr>
          <p:cNvSpPr/>
          <p:nvPr/>
        </p:nvSpPr>
        <p:spPr>
          <a:xfrm>
            <a:off x="623393" y="6228020"/>
            <a:ext cx="2242280" cy="369332"/>
          </a:xfrm>
          <a:prstGeom prst="rect">
            <a:avLst/>
          </a:prstGeom>
        </p:spPr>
        <p:txBody>
          <a:bodyPr wrap="none">
            <a:spAutoFit/>
          </a:bodyPr>
          <a:lstStyle/>
          <a:p>
            <a:r>
              <a:rPr lang="it-IT" dirty="0"/>
              <a:t>www.</a:t>
            </a:r>
            <a:r>
              <a:rPr lang="it-IT" b="1" dirty="0"/>
              <a:t>ilsole24ore.com</a:t>
            </a:r>
          </a:p>
        </p:txBody>
      </p:sp>
      <p:grpSp>
        <p:nvGrpSpPr>
          <p:cNvPr id="8" name="Gruppo 7"/>
          <p:cNvGrpSpPr/>
          <p:nvPr/>
        </p:nvGrpSpPr>
        <p:grpSpPr>
          <a:xfrm>
            <a:off x="607809" y="1484784"/>
            <a:ext cx="10945216" cy="1217632"/>
            <a:chOff x="455857" y="1484784"/>
            <a:chExt cx="8208912" cy="1217632"/>
          </a:xfrm>
        </p:grpSpPr>
        <p:pic>
          <p:nvPicPr>
            <p:cNvPr id="247856" name="Picture 4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857" y="1484784"/>
              <a:ext cx="8208912" cy="1008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asellaDiTesto 5"/>
            <p:cNvSpPr txBox="1"/>
            <p:nvPr/>
          </p:nvSpPr>
          <p:spPr>
            <a:xfrm>
              <a:off x="477032" y="1502087"/>
              <a:ext cx="7882934" cy="1200329"/>
            </a:xfrm>
            <a:prstGeom prst="rect">
              <a:avLst/>
            </a:prstGeom>
            <a:noFill/>
          </p:spPr>
          <p:txBody>
            <a:bodyPr wrap="square" rtlCol="0">
              <a:spAutoFit/>
            </a:bodyPr>
            <a:lstStyle/>
            <a:p>
              <a:r>
                <a:rPr lang="it-IT" sz="3600" b="1" dirty="0">
                  <a:latin typeface="Batang" panose="02030600000101010101" pitchFamily="18" charset="-127"/>
                  <a:ea typeface="Batang" panose="02030600000101010101" pitchFamily="18" charset="-127"/>
                </a:rPr>
                <a:t>UniCredit sottoscrive il </a:t>
              </a:r>
              <a:r>
                <a:rPr lang="it-IT" sz="3600" b="1" dirty="0" err="1">
                  <a:latin typeface="Batang" panose="02030600000101010101" pitchFamily="18" charset="-127"/>
                  <a:ea typeface="Batang" panose="02030600000101010101" pitchFamily="18" charset="-127"/>
                </a:rPr>
                <a:t>minibond</a:t>
              </a:r>
              <a:r>
                <a:rPr lang="it-IT" sz="3600" b="1" dirty="0">
                  <a:latin typeface="Batang" panose="02030600000101010101" pitchFamily="18" charset="-127"/>
                  <a:ea typeface="Batang" panose="02030600000101010101" pitchFamily="18" charset="-127"/>
                </a:rPr>
                <a:t> di </a:t>
              </a:r>
              <a:r>
                <a:rPr lang="it-IT" sz="3600" b="1" dirty="0" err="1">
                  <a:latin typeface="Batang" panose="02030600000101010101" pitchFamily="18" charset="-127"/>
                  <a:ea typeface="Batang" panose="02030600000101010101" pitchFamily="18" charset="-127"/>
                </a:rPr>
                <a:t>Codess</a:t>
              </a:r>
              <a:r>
                <a:rPr lang="it-IT" sz="3600" b="1" dirty="0">
                  <a:latin typeface="Batang" panose="02030600000101010101" pitchFamily="18" charset="-127"/>
                  <a:ea typeface="Batang" panose="02030600000101010101" pitchFamily="18" charset="-127"/>
                </a:rPr>
                <a:t> Sociale </a:t>
              </a:r>
              <a:r>
                <a:rPr lang="it-IT" sz="3600" b="1" dirty="0" err="1">
                  <a:latin typeface="Batang" panose="02030600000101010101" pitchFamily="18" charset="-127"/>
                  <a:ea typeface="Batang" panose="02030600000101010101" pitchFamily="18" charset="-127"/>
                </a:rPr>
                <a:t>Onlus</a:t>
              </a:r>
              <a:endParaRPr lang="it-IT" sz="3600" b="1" dirty="0">
                <a:latin typeface="Batang" panose="02030600000101010101" pitchFamily="18" charset="-127"/>
                <a:ea typeface="Batang" panose="02030600000101010101" pitchFamily="18" charset="-127"/>
              </a:endParaRPr>
            </a:p>
          </p:txBody>
        </p:sp>
      </p:grpSp>
    </p:spTree>
    <p:extLst>
      <p:ext uri="{BB962C8B-B14F-4D97-AF65-F5344CB8AC3E}">
        <p14:creationId xmlns:p14="http://schemas.microsoft.com/office/powerpoint/2010/main" val="2240050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4"/>
          </p:nvPr>
        </p:nvSpPr>
        <p:spPr/>
        <p:txBody>
          <a:bodyPr/>
          <a:lstStyle/>
          <a:p>
            <a:fld id="{9DEDD76A-7D96-6F4D-9EDC-9FC108E5A9F9}" type="slidenum">
              <a:rPr lang="en-GB" smtClean="0"/>
              <a:pPr/>
              <a:t>32</a:t>
            </a:fld>
            <a:endParaRPr lang="en-GB" dirty="0"/>
          </a:p>
        </p:txBody>
      </p:sp>
      <p:pic>
        <p:nvPicPr>
          <p:cNvPr id="4"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3600" y="6300000"/>
            <a:ext cx="552000" cy="414000"/>
          </a:xfrm>
          <a:prstGeom prst="rect">
            <a:avLst/>
          </a:prstGeom>
        </p:spPr>
      </p:pic>
      <p:grpSp>
        <p:nvGrpSpPr>
          <p:cNvPr id="8" name="Group 11">
            <a:extLst>
              <a:ext uri="{FF2B5EF4-FFF2-40B4-BE49-F238E27FC236}">
                <a16:creationId xmlns:a16="http://schemas.microsoft.com/office/drawing/2014/main" id="{45636B1B-83B5-49CC-B474-E7452655D42E}"/>
              </a:ext>
            </a:extLst>
          </p:cNvPr>
          <p:cNvGrpSpPr/>
          <p:nvPr/>
        </p:nvGrpSpPr>
        <p:grpSpPr>
          <a:xfrm>
            <a:off x="1749583" y="1339249"/>
            <a:ext cx="10210080" cy="4608512"/>
            <a:chOff x="796432" y="1700808"/>
            <a:chExt cx="6014316" cy="4064000"/>
          </a:xfrm>
        </p:grpSpPr>
        <p:grpSp>
          <p:nvGrpSpPr>
            <p:cNvPr id="9" name="Group 6">
              <a:extLst>
                <a:ext uri="{FF2B5EF4-FFF2-40B4-BE49-F238E27FC236}">
                  <a16:creationId xmlns:a16="http://schemas.microsoft.com/office/drawing/2014/main" id="{F9880FB8-E096-46EC-B958-7FA5527CE966}"/>
                </a:ext>
              </a:extLst>
            </p:cNvPr>
            <p:cNvGrpSpPr/>
            <p:nvPr/>
          </p:nvGrpSpPr>
          <p:grpSpPr>
            <a:xfrm>
              <a:off x="796432" y="1700808"/>
              <a:ext cx="6014316" cy="4064000"/>
              <a:chOff x="1246960" y="2173312"/>
              <a:chExt cx="6133352" cy="4064000"/>
            </a:xfrm>
          </p:grpSpPr>
          <p:graphicFrame>
            <p:nvGraphicFramePr>
              <p:cNvPr id="15" name="Diagram 4">
                <a:extLst>
                  <a:ext uri="{FF2B5EF4-FFF2-40B4-BE49-F238E27FC236}">
                    <a16:creationId xmlns:a16="http://schemas.microsoft.com/office/drawing/2014/main" id="{95AA088F-E3F6-49E2-99D6-0E20BA17563C}"/>
                  </a:ext>
                </a:extLst>
              </p:cNvPr>
              <p:cNvGraphicFramePr/>
              <p:nvPr>
                <p:extLst>
                  <p:ext uri="{D42A27DB-BD31-4B8C-83A1-F6EECF244321}">
                    <p14:modId xmlns:p14="http://schemas.microsoft.com/office/powerpoint/2010/main" val="51423393"/>
                  </p:ext>
                </p:extLst>
              </p:nvPr>
            </p:nvGraphicFramePr>
            <p:xfrm>
              <a:off x="1648247" y="2173312"/>
              <a:ext cx="5732065"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5">
                <a:extLst>
                  <a:ext uri="{FF2B5EF4-FFF2-40B4-BE49-F238E27FC236}">
                    <a16:creationId xmlns:a16="http://schemas.microsoft.com/office/drawing/2014/main" id="{CA8660D0-314B-4C02-A39E-68B5B393B954}"/>
                  </a:ext>
                </a:extLst>
              </p:cNvPr>
              <p:cNvSpPr txBox="1"/>
              <p:nvPr/>
            </p:nvSpPr>
            <p:spPr>
              <a:xfrm>
                <a:off x="1701492" y="2530996"/>
                <a:ext cx="945251" cy="271412"/>
              </a:xfrm>
              <a:prstGeom prst="rect">
                <a:avLst/>
              </a:prstGeom>
              <a:noFill/>
            </p:spPr>
            <p:txBody>
              <a:bodyPr wrap="square" rtlCol="0">
                <a:spAutoFit/>
              </a:bodyPr>
              <a:lstStyle/>
              <a:p>
                <a:r>
                  <a:rPr lang="it-IT" sz="1400" b="1" dirty="0">
                    <a:latin typeface="+mj-lt"/>
                  </a:rPr>
                  <a:t>FINANZA </a:t>
                </a:r>
              </a:p>
            </p:txBody>
          </p:sp>
          <p:sp>
            <p:nvSpPr>
              <p:cNvPr id="17" name="TextBox 33">
                <a:extLst>
                  <a:ext uri="{FF2B5EF4-FFF2-40B4-BE49-F238E27FC236}">
                    <a16:creationId xmlns:a16="http://schemas.microsoft.com/office/drawing/2014/main" id="{8534C516-7738-496D-AEE7-B15F008F3157}"/>
                  </a:ext>
                </a:extLst>
              </p:cNvPr>
              <p:cNvSpPr txBox="1"/>
              <p:nvPr/>
            </p:nvSpPr>
            <p:spPr>
              <a:xfrm>
                <a:off x="2045539" y="3062312"/>
                <a:ext cx="1065479" cy="678529"/>
              </a:xfrm>
              <a:prstGeom prst="rect">
                <a:avLst/>
              </a:prstGeom>
              <a:noFill/>
            </p:spPr>
            <p:txBody>
              <a:bodyPr wrap="square" rtlCol="0">
                <a:spAutoFit/>
              </a:bodyPr>
              <a:lstStyle>
                <a:defPPr>
                  <a:defRPr lang="de-DE"/>
                </a:defPPr>
                <a:lvl1pPr>
                  <a:defRPr sz="1200" b="1">
                    <a:latin typeface="+mj-lt"/>
                  </a:defRPr>
                </a:lvl1pPr>
              </a:lstStyle>
              <a:p>
                <a:r>
                  <a:rPr lang="it-IT" sz="1600" dirty="0"/>
                  <a:t>    </a:t>
                </a:r>
                <a:r>
                  <a:rPr lang="it-IT" sz="1400" dirty="0"/>
                  <a:t>PAY</a:t>
                </a:r>
              </a:p>
              <a:p>
                <a:r>
                  <a:rPr lang="it-IT" sz="1400" dirty="0"/>
                  <a:t>      X</a:t>
                </a:r>
              </a:p>
              <a:p>
                <a:r>
                  <a:rPr lang="it-IT" sz="1400" dirty="0"/>
                  <a:t>SUCCESS</a:t>
                </a:r>
              </a:p>
            </p:txBody>
          </p:sp>
          <p:sp>
            <p:nvSpPr>
              <p:cNvPr id="19" name="TextBox 35">
                <a:extLst>
                  <a:ext uri="{FF2B5EF4-FFF2-40B4-BE49-F238E27FC236}">
                    <a16:creationId xmlns:a16="http://schemas.microsoft.com/office/drawing/2014/main" id="{8CCE84E1-F081-4C8A-8F63-A6F71C0B2659}"/>
                  </a:ext>
                </a:extLst>
              </p:cNvPr>
              <p:cNvSpPr txBox="1"/>
              <p:nvPr/>
            </p:nvSpPr>
            <p:spPr>
              <a:xfrm>
                <a:off x="2062103" y="4778152"/>
                <a:ext cx="1041771" cy="244271"/>
              </a:xfrm>
              <a:prstGeom prst="rect">
                <a:avLst/>
              </a:prstGeom>
              <a:noFill/>
            </p:spPr>
            <p:txBody>
              <a:bodyPr wrap="square" rtlCol="0">
                <a:spAutoFit/>
              </a:bodyPr>
              <a:lstStyle/>
              <a:p>
                <a:r>
                  <a:rPr lang="it-IT" sz="1200" b="1" dirty="0">
                    <a:latin typeface="+mj-lt"/>
                  </a:rPr>
                  <a:t>SCALABILITÀ</a:t>
                </a:r>
              </a:p>
            </p:txBody>
          </p:sp>
          <p:sp>
            <p:nvSpPr>
              <p:cNvPr id="20" name="TextBox 36">
                <a:extLst>
                  <a:ext uri="{FF2B5EF4-FFF2-40B4-BE49-F238E27FC236}">
                    <a16:creationId xmlns:a16="http://schemas.microsoft.com/office/drawing/2014/main" id="{18043D08-52B4-45DD-9F6F-C5816CD4721E}"/>
                  </a:ext>
                </a:extLst>
              </p:cNvPr>
              <p:cNvSpPr txBox="1"/>
              <p:nvPr/>
            </p:nvSpPr>
            <p:spPr>
              <a:xfrm>
                <a:off x="1246960" y="5512694"/>
                <a:ext cx="1715479" cy="407118"/>
              </a:xfrm>
              <a:prstGeom prst="rect">
                <a:avLst/>
              </a:prstGeom>
              <a:noFill/>
            </p:spPr>
            <p:txBody>
              <a:bodyPr wrap="square" rtlCol="0">
                <a:spAutoFit/>
              </a:bodyPr>
              <a:lstStyle/>
              <a:p>
                <a:pPr algn="ctr"/>
                <a:r>
                  <a:rPr lang="it-IT" sz="1200" b="1" dirty="0">
                    <a:latin typeface="+mj-lt"/>
                  </a:rPr>
                  <a:t>INFO-</a:t>
                </a:r>
              </a:p>
              <a:p>
                <a:pPr algn="ctr"/>
                <a:r>
                  <a:rPr lang="it-IT" sz="1200" b="1" dirty="0">
                    <a:latin typeface="+mj-lt"/>
                  </a:rPr>
                  <a:t>FORMAZIONE </a:t>
                </a:r>
              </a:p>
            </p:txBody>
          </p:sp>
        </p:grpSp>
        <p:pic>
          <p:nvPicPr>
            <p:cNvPr id="10" name="Immagine 113" descr="Investments circle-01.png">
              <a:extLst>
                <a:ext uri="{FF2B5EF4-FFF2-40B4-BE49-F238E27FC236}">
                  <a16:creationId xmlns:a16="http://schemas.microsoft.com/office/drawing/2014/main" id="{9253E114-93F9-451C-BFE6-2F14DD8A1F4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52446" y="4103969"/>
              <a:ext cx="252000" cy="252000"/>
            </a:xfrm>
            <a:prstGeom prst="ellipse">
              <a:avLst/>
            </a:prstGeom>
            <a:solidFill>
              <a:srgbClr val="00AFD0"/>
            </a:solidFill>
          </p:spPr>
        </p:pic>
        <p:pic>
          <p:nvPicPr>
            <p:cNvPr id="11" name="Immagine 11" descr="55a bianco-01.png">
              <a:extLst>
                <a:ext uri="{FF2B5EF4-FFF2-40B4-BE49-F238E27FC236}">
                  <a16:creationId xmlns:a16="http://schemas.microsoft.com/office/drawing/2014/main" id="{670DBBD2-BF06-405A-B7B5-DBB56397290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61413" y="3357024"/>
              <a:ext cx="252000" cy="252000"/>
            </a:xfrm>
            <a:prstGeom prst="ellipse">
              <a:avLst/>
            </a:prstGeom>
            <a:solidFill>
              <a:srgbClr val="00AFD0"/>
            </a:solidFill>
          </p:spPr>
        </p:pic>
        <p:pic>
          <p:nvPicPr>
            <p:cNvPr id="12" name="Immagine 9" descr="Consulting circle-01.png">
              <a:extLst>
                <a:ext uri="{FF2B5EF4-FFF2-40B4-BE49-F238E27FC236}">
                  <a16:creationId xmlns:a16="http://schemas.microsoft.com/office/drawing/2014/main" id="{CC860318-9F4D-4664-82B5-7656FB9B7D9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81708" y="4825739"/>
              <a:ext cx="252000" cy="252000"/>
            </a:xfrm>
            <a:prstGeom prst="ellipse">
              <a:avLst/>
            </a:prstGeom>
            <a:solidFill>
              <a:srgbClr val="00AFD0"/>
            </a:solidFill>
          </p:spPr>
        </p:pic>
        <p:pic>
          <p:nvPicPr>
            <p:cNvPr id="13" name="Immagine 201" descr="35a biaco-01.png">
              <a:extLst>
                <a:ext uri="{FF2B5EF4-FFF2-40B4-BE49-F238E27FC236}">
                  <a16:creationId xmlns:a16="http://schemas.microsoft.com/office/drawing/2014/main" id="{F4C96E2B-3F1D-4CA5-9DDA-161C36DAE7A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65107" y="1831594"/>
              <a:ext cx="252000" cy="252000"/>
            </a:xfrm>
            <a:prstGeom prst="ellipse">
              <a:avLst/>
            </a:prstGeom>
            <a:solidFill>
              <a:srgbClr val="00AFD0"/>
            </a:solidFill>
          </p:spPr>
        </p:pic>
        <p:pic>
          <p:nvPicPr>
            <p:cNvPr id="14" name="Immagine 79" descr="Family budget circle-01.png">
              <a:extLst>
                <a:ext uri="{FF2B5EF4-FFF2-40B4-BE49-F238E27FC236}">
                  <a16:creationId xmlns:a16="http://schemas.microsoft.com/office/drawing/2014/main" id="{DFC2A061-F3D7-4764-8AE8-26A669EBE40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02977" y="2641104"/>
              <a:ext cx="252000" cy="252000"/>
            </a:xfrm>
            <a:prstGeom prst="ellipse">
              <a:avLst/>
            </a:prstGeom>
            <a:solidFill>
              <a:srgbClr val="00AFD0"/>
            </a:solidFill>
          </p:spPr>
        </p:pic>
      </p:grpSp>
      <p:sp>
        <p:nvSpPr>
          <p:cNvPr id="25" name="TextBox 36">
            <a:extLst>
              <a:ext uri="{FF2B5EF4-FFF2-40B4-BE49-F238E27FC236}">
                <a16:creationId xmlns:a16="http://schemas.microsoft.com/office/drawing/2014/main" id="{954EDF20-A885-412C-B393-F7E5CB5813D3}"/>
              </a:ext>
            </a:extLst>
          </p:cNvPr>
          <p:cNvSpPr txBox="1"/>
          <p:nvPr/>
        </p:nvSpPr>
        <p:spPr>
          <a:xfrm>
            <a:off x="2715000" y="3399384"/>
            <a:ext cx="2228872" cy="461665"/>
          </a:xfrm>
          <a:prstGeom prst="rect">
            <a:avLst/>
          </a:prstGeom>
          <a:noFill/>
        </p:spPr>
        <p:txBody>
          <a:bodyPr wrap="square" rtlCol="0">
            <a:spAutoFit/>
          </a:bodyPr>
          <a:lstStyle/>
          <a:p>
            <a:pPr algn="ctr"/>
            <a:r>
              <a:rPr lang="it-IT" sz="1200" b="1" dirty="0">
                <a:latin typeface="+mj-lt"/>
              </a:rPr>
              <a:t>RELAZIONI </a:t>
            </a:r>
          </a:p>
          <a:p>
            <a:pPr algn="ctr"/>
            <a:r>
              <a:rPr lang="it-IT" sz="1200" b="1" dirty="0">
                <a:latin typeface="+mj-lt"/>
              </a:rPr>
              <a:t>STAKEHOLDER</a:t>
            </a:r>
          </a:p>
        </p:txBody>
      </p:sp>
      <p:sp>
        <p:nvSpPr>
          <p:cNvPr id="21" name="Title 5">
            <a:extLst>
              <a:ext uri="{FF2B5EF4-FFF2-40B4-BE49-F238E27FC236}">
                <a16:creationId xmlns:a16="http://schemas.microsoft.com/office/drawing/2014/main" id="{BAD173F5-6AEF-4004-AAD6-66A1808FCD06}"/>
              </a:ext>
            </a:extLst>
          </p:cNvPr>
          <p:cNvSpPr txBox="1">
            <a:spLocks/>
          </p:cNvSpPr>
          <p:nvPr/>
        </p:nvSpPr>
        <p:spPr>
          <a:xfrm>
            <a:off x="360000" y="116744"/>
            <a:ext cx="11232651" cy="1008000"/>
          </a:xfrm>
          <a:prstGeom prst="rect">
            <a:avLst/>
          </a:prstGeom>
        </p:spPr>
        <p:txBody>
          <a:bodyPr vert="horz" lIns="0" tIns="0" rIns="0" bIns="0" rtlCol="0" anchor="ctr">
            <a:noAutofit/>
          </a:bodyPr>
          <a:lstStyle>
            <a:lvl1pPr algn="l" rtl="0" eaLnBrk="1" fontAlgn="base" hangingPunct="1">
              <a:lnSpc>
                <a:spcPts val="2400"/>
              </a:lnSpc>
              <a:spcBef>
                <a:spcPct val="0"/>
              </a:spcBef>
              <a:spcAft>
                <a:spcPct val="0"/>
              </a:spcAft>
              <a:defRPr sz="2200" b="1" kern="1200" baseline="0">
                <a:solidFill>
                  <a:schemeClr val="tx1"/>
                </a:solidFill>
                <a:latin typeface="+mj-lt"/>
                <a:ea typeface="+mj-ea"/>
                <a:cs typeface="Arial" panose="020B0604020202020204" pitchFamily="34" charset="0"/>
              </a:defRPr>
            </a:lvl1pPr>
            <a:lvl2pPr algn="ctr" rtl="0" eaLnBrk="1" fontAlgn="base" hangingPunct="1">
              <a:spcBef>
                <a:spcPct val="0"/>
              </a:spcBef>
              <a:spcAft>
                <a:spcPct val="0"/>
              </a:spcAft>
              <a:defRPr sz="3300">
                <a:solidFill>
                  <a:schemeClr val="tx1"/>
                </a:solidFill>
                <a:latin typeface="Arial" charset="0"/>
              </a:defRPr>
            </a:lvl2pPr>
            <a:lvl3pPr algn="ctr" rtl="0" eaLnBrk="1" fontAlgn="base" hangingPunct="1">
              <a:spcBef>
                <a:spcPct val="0"/>
              </a:spcBef>
              <a:spcAft>
                <a:spcPct val="0"/>
              </a:spcAft>
              <a:defRPr sz="3300">
                <a:solidFill>
                  <a:schemeClr val="tx1"/>
                </a:solidFill>
                <a:latin typeface="Arial" charset="0"/>
              </a:defRPr>
            </a:lvl3pPr>
            <a:lvl4pPr algn="ctr" rtl="0" eaLnBrk="1" fontAlgn="base" hangingPunct="1">
              <a:spcBef>
                <a:spcPct val="0"/>
              </a:spcBef>
              <a:spcAft>
                <a:spcPct val="0"/>
              </a:spcAft>
              <a:defRPr sz="3300">
                <a:solidFill>
                  <a:schemeClr val="tx1"/>
                </a:solidFill>
                <a:latin typeface="Arial" charset="0"/>
              </a:defRPr>
            </a:lvl4pPr>
            <a:lvl5pPr algn="ctr" rtl="0" eaLnBrk="1" fontAlgn="base" hangingPunct="1">
              <a:spcBef>
                <a:spcPct val="0"/>
              </a:spcBef>
              <a:spcAft>
                <a:spcPct val="0"/>
              </a:spcAft>
              <a:defRPr sz="3300">
                <a:solidFill>
                  <a:schemeClr val="tx1"/>
                </a:solidFill>
                <a:latin typeface="Arial" charset="0"/>
              </a:defRPr>
            </a:lvl5pPr>
            <a:lvl6pPr marL="342875" algn="ctr" rtl="0" eaLnBrk="1" fontAlgn="base" hangingPunct="1">
              <a:spcBef>
                <a:spcPct val="0"/>
              </a:spcBef>
              <a:spcAft>
                <a:spcPct val="0"/>
              </a:spcAft>
              <a:defRPr sz="3300">
                <a:solidFill>
                  <a:schemeClr val="tx1"/>
                </a:solidFill>
                <a:latin typeface="Arial" charset="0"/>
              </a:defRPr>
            </a:lvl6pPr>
            <a:lvl7pPr marL="685749" algn="ctr" rtl="0" eaLnBrk="1" fontAlgn="base" hangingPunct="1">
              <a:spcBef>
                <a:spcPct val="0"/>
              </a:spcBef>
              <a:spcAft>
                <a:spcPct val="0"/>
              </a:spcAft>
              <a:defRPr sz="3300">
                <a:solidFill>
                  <a:schemeClr val="tx1"/>
                </a:solidFill>
                <a:latin typeface="Arial" charset="0"/>
              </a:defRPr>
            </a:lvl7pPr>
            <a:lvl8pPr marL="1028624" algn="ctr" rtl="0" eaLnBrk="1" fontAlgn="base" hangingPunct="1">
              <a:spcBef>
                <a:spcPct val="0"/>
              </a:spcBef>
              <a:spcAft>
                <a:spcPct val="0"/>
              </a:spcAft>
              <a:defRPr sz="3300">
                <a:solidFill>
                  <a:schemeClr val="tx1"/>
                </a:solidFill>
                <a:latin typeface="Arial" charset="0"/>
              </a:defRPr>
            </a:lvl8pPr>
            <a:lvl9pPr marL="1371498" algn="ctr" rtl="0" eaLnBrk="1" fontAlgn="base" hangingPunct="1">
              <a:spcBef>
                <a:spcPct val="0"/>
              </a:spcBef>
              <a:spcAft>
                <a:spcPct val="0"/>
              </a:spcAft>
              <a:defRPr sz="3300">
                <a:solidFill>
                  <a:schemeClr val="tx1"/>
                </a:solidFill>
                <a:latin typeface="Arial" charset="0"/>
              </a:defRPr>
            </a:lvl9pPr>
          </a:lstStyle>
          <a:p>
            <a:pPr defTabSz="457200"/>
            <a:r>
              <a:rPr lang="it-IT" dirty="0"/>
              <a:t>Finanza per il sociale:</a:t>
            </a:r>
            <a:br>
              <a:rPr lang="it-IT" dirty="0"/>
            </a:br>
            <a:r>
              <a:rPr lang="it-IT" dirty="0"/>
              <a:t>Social </a:t>
            </a:r>
            <a:r>
              <a:rPr lang="it-IT" dirty="0" err="1"/>
              <a:t>Minibond</a:t>
            </a:r>
            <a:r>
              <a:rPr lang="it-IT" dirty="0"/>
              <a:t> per Cooperativa </a:t>
            </a:r>
            <a:r>
              <a:rPr lang="it-IT" dirty="0" err="1"/>
              <a:t>Codess</a:t>
            </a:r>
            <a:r>
              <a:rPr lang="it-IT" dirty="0"/>
              <a:t> Onlus </a:t>
            </a:r>
            <a:endParaRPr lang="en-US" dirty="0"/>
          </a:p>
        </p:txBody>
      </p:sp>
      <p:pic>
        <p:nvPicPr>
          <p:cNvPr id="22" name="Immagine 21" descr="codess sociale">
            <a:extLst>
              <a:ext uri="{FF2B5EF4-FFF2-40B4-BE49-F238E27FC236}">
                <a16:creationId xmlns:a16="http://schemas.microsoft.com/office/drawing/2014/main" id="{F60B8847-4E15-489A-8EF9-A0D2C4E7F06F}"/>
              </a:ext>
            </a:extLst>
          </p:cNvPr>
          <p:cNvPicPr/>
          <p:nvPr/>
        </p:nvPicPr>
        <p:blipFill>
          <a:blip r:embed="rId13">
            <a:extLst>
              <a:ext uri="{28A0092B-C50C-407E-A947-70E740481C1C}">
                <a14:useLocalDpi xmlns:a14="http://schemas.microsoft.com/office/drawing/2010/main" val="0"/>
              </a:ext>
            </a:extLst>
          </a:blip>
          <a:srcRect/>
          <a:stretch>
            <a:fillRect/>
          </a:stretch>
        </p:blipFill>
        <p:spPr bwMode="auto">
          <a:xfrm>
            <a:off x="-528736" y="2492897"/>
            <a:ext cx="4271797" cy="2215451"/>
          </a:xfrm>
          <a:prstGeom prst="rect">
            <a:avLst/>
          </a:prstGeom>
          <a:noFill/>
          <a:ln>
            <a:noFill/>
          </a:ln>
        </p:spPr>
      </p:pic>
      <p:sp>
        <p:nvSpPr>
          <p:cNvPr id="18" name="CasellaDiTesto 17">
            <a:extLst>
              <a:ext uri="{FF2B5EF4-FFF2-40B4-BE49-F238E27FC236}">
                <a16:creationId xmlns:a16="http://schemas.microsoft.com/office/drawing/2014/main" id="{564323DE-B8DD-488E-AB7A-2810A15A5A3B}"/>
              </a:ext>
            </a:extLst>
          </p:cNvPr>
          <p:cNvSpPr txBox="1"/>
          <p:nvPr/>
        </p:nvSpPr>
        <p:spPr>
          <a:xfrm>
            <a:off x="3791744" y="5085185"/>
            <a:ext cx="5892767" cy="584775"/>
          </a:xfrm>
          <a:prstGeom prst="rect">
            <a:avLst/>
          </a:prstGeom>
          <a:noFill/>
        </p:spPr>
        <p:txBody>
          <a:bodyPr wrap="none" rtlCol="0">
            <a:spAutoFit/>
          </a:bodyPr>
          <a:lstStyle/>
          <a:p>
            <a:r>
              <a:rPr lang="it-IT" sz="1600" b="1" dirty="0">
                <a:solidFill>
                  <a:schemeClr val="bg1"/>
                </a:solidFill>
                <a:latin typeface="+mj-lt"/>
              </a:rPr>
              <a:t>Affiancamento </a:t>
            </a:r>
            <a:r>
              <a:rPr lang="it-IT" sz="1600" b="1" dirty="0">
                <a:solidFill>
                  <a:schemeClr val="bg1"/>
                </a:solidFill>
                <a:latin typeface="+mn-lt"/>
              </a:rPr>
              <a:t>nella</a:t>
            </a:r>
            <a:r>
              <a:rPr lang="it-IT" sz="1600" b="1" dirty="0">
                <a:solidFill>
                  <a:schemeClr val="bg1"/>
                </a:solidFill>
                <a:latin typeface="+mj-lt"/>
              </a:rPr>
              <a:t> fase di individuazione degli Indicatori (KPI) e delle </a:t>
            </a:r>
          </a:p>
          <a:p>
            <a:r>
              <a:rPr lang="it-IT" sz="1600" b="1" dirty="0">
                <a:solidFill>
                  <a:schemeClr val="bg1"/>
                </a:solidFill>
                <a:latin typeface="+mj-lt"/>
              </a:rPr>
              <a:t>modalità di rilevazione dei risultati (</a:t>
            </a:r>
            <a:r>
              <a:rPr lang="it-IT" sz="1600" b="1" dirty="0" err="1">
                <a:solidFill>
                  <a:schemeClr val="bg1"/>
                </a:solidFill>
                <a:latin typeface="+mj-lt"/>
              </a:rPr>
              <a:t>Outcome</a:t>
            </a:r>
            <a:r>
              <a:rPr lang="it-IT" sz="1600" b="1" dirty="0">
                <a:solidFill>
                  <a:schemeClr val="bg1"/>
                </a:solidFill>
                <a:latin typeface="+mj-lt"/>
              </a:rPr>
              <a:t>)</a:t>
            </a:r>
          </a:p>
        </p:txBody>
      </p:sp>
    </p:spTree>
    <p:extLst>
      <p:ext uri="{BB962C8B-B14F-4D97-AF65-F5344CB8AC3E}">
        <p14:creationId xmlns:p14="http://schemas.microsoft.com/office/powerpoint/2010/main" val="32488158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A8F742CB-0430-44FA-9D4E-3AEBC8EB9A69}"/>
              </a:ext>
            </a:extLst>
          </p:cNvPr>
          <p:cNvSpPr>
            <a:spLocks noGrp="1"/>
          </p:cNvSpPr>
          <p:nvPr>
            <p:ph type="sldNum" sz="quarter" idx="11"/>
          </p:nvPr>
        </p:nvSpPr>
        <p:spPr/>
        <p:txBody>
          <a:bodyPr/>
          <a:lstStyle/>
          <a:p>
            <a:pPr>
              <a:defRPr/>
            </a:pPr>
            <a:fld id="{1D1043DC-2681-49D5-9D69-158B3FA3398E}" type="slidenum">
              <a:rPr lang="en-GB" noProof="1" smtClean="0"/>
              <a:pPr>
                <a:defRPr/>
              </a:pPr>
              <a:t>33</a:t>
            </a:fld>
            <a:endParaRPr lang="en-GB" noProof="1"/>
          </a:p>
        </p:txBody>
      </p:sp>
      <p:sp>
        <p:nvSpPr>
          <p:cNvPr id="7" name="Rettangolo 6">
            <a:extLst>
              <a:ext uri="{FF2B5EF4-FFF2-40B4-BE49-F238E27FC236}">
                <a16:creationId xmlns:a16="http://schemas.microsoft.com/office/drawing/2014/main" id="{FF93631F-D267-42A7-BE92-C5FAB35E31CE}"/>
              </a:ext>
            </a:extLst>
          </p:cNvPr>
          <p:cNvSpPr/>
          <p:nvPr/>
        </p:nvSpPr>
        <p:spPr>
          <a:xfrm>
            <a:off x="3048000" y="2351782"/>
            <a:ext cx="6096000" cy="1877437"/>
          </a:xfrm>
          <a:prstGeom prst="rect">
            <a:avLst/>
          </a:prstGeom>
        </p:spPr>
        <p:txBody>
          <a:bodyPr>
            <a:spAutoFit/>
          </a:bodyPr>
          <a:lstStyle/>
          <a:p>
            <a:pPr marL="0" indent="0" algn="ctr">
              <a:buFont typeface="Arial" panose="020B0604020202020204" pitchFamily="34" charset="0"/>
              <a:buNone/>
            </a:pPr>
            <a:r>
              <a:rPr lang="it-IT" altLang="en-US" sz="4400" dirty="0"/>
              <a:t>GRAZIE!</a:t>
            </a:r>
            <a:br>
              <a:rPr lang="it-IT" altLang="en-US" dirty="0"/>
            </a:br>
            <a:br>
              <a:rPr lang="it-IT" altLang="en-US" dirty="0"/>
            </a:br>
            <a:r>
              <a:rPr lang="it-IT" altLang="en-US" b="1" dirty="0"/>
              <a:t>Augusto Liani</a:t>
            </a:r>
          </a:p>
          <a:p>
            <a:pPr marL="0" indent="0" algn="ctr">
              <a:buFont typeface="Arial" panose="020B0604020202020204" pitchFamily="34" charset="0"/>
              <a:buNone/>
            </a:pPr>
            <a:r>
              <a:rPr lang="it-IT" altLang="en-US" dirty="0"/>
              <a:t>Referente Non Profit ed Enti Ecclesiastici- Region Centro  </a:t>
            </a:r>
          </a:p>
          <a:p>
            <a:pPr marL="0" indent="0" algn="ctr">
              <a:buFont typeface="Arial" panose="020B0604020202020204" pitchFamily="34" charset="0"/>
              <a:buNone/>
            </a:pPr>
            <a:r>
              <a:rPr lang="it-IT" altLang="en-US" b="1" dirty="0">
                <a:hlinkClick r:id="rId2"/>
              </a:rPr>
              <a:t>augusto.liani@unicredit.eu</a:t>
            </a:r>
            <a:endParaRPr lang="it-IT" altLang="en-US" b="1" dirty="0"/>
          </a:p>
        </p:txBody>
      </p:sp>
    </p:spTree>
    <p:extLst>
      <p:ext uri="{BB962C8B-B14F-4D97-AF65-F5344CB8AC3E}">
        <p14:creationId xmlns:p14="http://schemas.microsoft.com/office/powerpoint/2010/main" val="17491243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77A544-5D60-4275-B471-79787815D336}"/>
              </a:ext>
            </a:extLst>
          </p:cNvPr>
          <p:cNvSpPr>
            <a:spLocks noGrp="1"/>
          </p:cNvSpPr>
          <p:nvPr>
            <p:ph type="ctrTitle"/>
          </p:nvPr>
        </p:nvSpPr>
        <p:spPr>
          <a:xfrm>
            <a:off x="1524000" y="1600200"/>
            <a:ext cx="9144000" cy="1775533"/>
          </a:xfrm>
        </p:spPr>
        <p:txBody>
          <a:bodyPr>
            <a:normAutofit/>
          </a:bodyPr>
          <a:lstStyle/>
          <a:p>
            <a:pPr rtl="0">
              <a:lnSpc>
                <a:spcPct val="150000"/>
              </a:lnSpc>
              <a:spcBef>
                <a:spcPts val="1400"/>
              </a:spcBef>
              <a:spcAft>
                <a:spcPts val="1400"/>
              </a:spcAft>
            </a:pPr>
            <a:r>
              <a:rPr lang="it-IT" sz="2400" b="1" i="1" dirty="0">
                <a:solidFill>
                  <a:srgbClr val="000000"/>
                </a:solidFill>
                <a:latin typeface="+mn-lt"/>
              </a:rPr>
              <a:t>La compilazione del tool AGCI del bilancio sociale I° parte</a:t>
            </a:r>
          </a:p>
        </p:txBody>
      </p:sp>
      <p:sp>
        <p:nvSpPr>
          <p:cNvPr id="3" name="Sottotitolo 2">
            <a:extLst>
              <a:ext uri="{FF2B5EF4-FFF2-40B4-BE49-F238E27FC236}">
                <a16:creationId xmlns:a16="http://schemas.microsoft.com/office/drawing/2014/main" id="{1B4450DB-C0E3-43F8-9551-8F70A314B957}"/>
              </a:ext>
            </a:extLst>
          </p:cNvPr>
          <p:cNvSpPr>
            <a:spLocks noGrp="1"/>
          </p:cNvSpPr>
          <p:nvPr>
            <p:ph type="subTitle" idx="1"/>
          </p:nvPr>
        </p:nvSpPr>
        <p:spPr>
          <a:xfrm>
            <a:off x="1524000" y="3684591"/>
            <a:ext cx="9566093" cy="1038688"/>
          </a:xfrm>
        </p:spPr>
        <p:txBody>
          <a:bodyPr>
            <a:normAutofit/>
          </a:bodyPr>
          <a:lstStyle/>
          <a:p>
            <a:r>
              <a:rPr lang="it-IT" sz="1600" dirty="0"/>
              <a:t>Michela Guicciardi, </a:t>
            </a:r>
            <a:r>
              <a:rPr lang="it-IT" sz="1600" i="1" dirty="0"/>
              <a:t>Dottore Commercialista e responsabile consulenza filantropica di Family Strategy Srl</a:t>
            </a:r>
          </a:p>
          <a:p>
            <a:endParaRPr lang="it-IT" sz="1600" dirty="0"/>
          </a:p>
          <a:p>
            <a:r>
              <a:rPr lang="it-IT" sz="1600" dirty="0"/>
              <a:t>Webinar AGCI | giovedì 1 aprile 2021</a:t>
            </a:r>
          </a:p>
        </p:txBody>
      </p:sp>
    </p:spTree>
    <p:extLst>
      <p:ext uri="{BB962C8B-B14F-4D97-AF65-F5344CB8AC3E}">
        <p14:creationId xmlns:p14="http://schemas.microsoft.com/office/powerpoint/2010/main" val="36871316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FA4F06-F30A-4DC3-80A0-FB7FD9E5C0E9}"/>
              </a:ext>
            </a:extLst>
          </p:cNvPr>
          <p:cNvSpPr>
            <a:spLocks noGrp="1"/>
          </p:cNvSpPr>
          <p:nvPr>
            <p:ph type="title"/>
          </p:nvPr>
        </p:nvSpPr>
        <p:spPr/>
        <p:txBody>
          <a:bodyPr/>
          <a:lstStyle/>
          <a:p>
            <a:r>
              <a:rPr lang="it-IT" b="1" dirty="0"/>
              <a:t>Per quali ragioni un donatore NON dona?</a:t>
            </a:r>
          </a:p>
        </p:txBody>
      </p:sp>
      <p:sp>
        <p:nvSpPr>
          <p:cNvPr id="3" name="Segnaposto piè di pagina 2">
            <a:extLst>
              <a:ext uri="{FF2B5EF4-FFF2-40B4-BE49-F238E27FC236}">
                <a16:creationId xmlns:a16="http://schemas.microsoft.com/office/drawing/2014/main" id="{CC877A57-230D-4AC4-AF92-2DBE74527760}"/>
              </a:ext>
            </a:extLst>
          </p:cNvPr>
          <p:cNvSpPr>
            <a:spLocks noGrp="1"/>
          </p:cNvSpPr>
          <p:nvPr>
            <p:ph type="ftr" sz="quarter" idx="11"/>
          </p:nvPr>
        </p:nvSpPr>
        <p:spPr/>
        <p:txBody>
          <a:bodyPr/>
          <a:lstStyle/>
          <a:p>
            <a:r>
              <a:rPr lang="it-IT"/>
              <a:t>WEBINAR IL BILANCIO SOCIALE PER IL MONDO COOPERATIVO - Comunicare gli Impatti Sociali ed Ambientali delle Realtà Cooperative</a:t>
            </a:r>
            <a:endParaRPr lang="it-IT" dirty="0"/>
          </a:p>
        </p:txBody>
      </p:sp>
      <p:sp>
        <p:nvSpPr>
          <p:cNvPr id="4" name="Segnaposto numero diapositiva 3">
            <a:extLst>
              <a:ext uri="{FF2B5EF4-FFF2-40B4-BE49-F238E27FC236}">
                <a16:creationId xmlns:a16="http://schemas.microsoft.com/office/drawing/2014/main" id="{FDA63C5B-72C8-43C1-9A60-51EC3AFC2D5D}"/>
              </a:ext>
            </a:extLst>
          </p:cNvPr>
          <p:cNvSpPr>
            <a:spLocks noGrp="1"/>
          </p:cNvSpPr>
          <p:nvPr>
            <p:ph type="sldNum" sz="quarter" idx="12"/>
          </p:nvPr>
        </p:nvSpPr>
        <p:spPr/>
        <p:txBody>
          <a:bodyPr/>
          <a:lstStyle/>
          <a:p>
            <a:fld id="{1FF8AE2F-2AB8-48FD-BDE7-FCCCA4121D9E}" type="slidenum">
              <a:rPr lang="it-IT" smtClean="0"/>
              <a:pPr/>
              <a:t>35</a:t>
            </a:fld>
            <a:endParaRPr lang="it-IT"/>
          </a:p>
        </p:txBody>
      </p:sp>
      <p:sp>
        <p:nvSpPr>
          <p:cNvPr id="5" name="Segnaposto contenuto 7">
            <a:extLst>
              <a:ext uri="{FF2B5EF4-FFF2-40B4-BE49-F238E27FC236}">
                <a16:creationId xmlns:a16="http://schemas.microsoft.com/office/drawing/2014/main" id="{E57852ED-F822-4E53-9A09-5711BECA2225}"/>
              </a:ext>
            </a:extLst>
          </p:cNvPr>
          <p:cNvSpPr txBox="1">
            <a:spLocks/>
          </p:cNvSpPr>
          <p:nvPr/>
        </p:nvSpPr>
        <p:spPr>
          <a:xfrm>
            <a:off x="498225" y="1895781"/>
            <a:ext cx="7863657" cy="3414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200000"/>
              </a:lnSpc>
            </a:pPr>
            <a:r>
              <a:rPr lang="it-IT" sz="1800" dirty="0">
                <a:cs typeface="Catamaran" panose="00000500000000000000" pitchFamily="2" charset="0"/>
              </a:rPr>
              <a:t>Non si fida / Non c'è abbastanza </a:t>
            </a:r>
            <a:r>
              <a:rPr lang="it-IT" sz="1800" b="1" dirty="0">
                <a:cs typeface="Catamaran" panose="00000500000000000000" pitchFamily="2" charset="0"/>
              </a:rPr>
              <a:t>trasparenza</a:t>
            </a:r>
            <a:r>
              <a:rPr lang="it-IT" sz="1800" dirty="0">
                <a:cs typeface="Catamaran" panose="00000500000000000000" pitchFamily="2" charset="0"/>
              </a:rPr>
              <a:t> sull'utilizzo dei fondi</a:t>
            </a:r>
          </a:p>
          <a:p>
            <a:pPr marL="285750" indent="-285750">
              <a:lnSpc>
                <a:spcPct val="200000"/>
              </a:lnSpc>
            </a:pPr>
            <a:r>
              <a:rPr lang="it-IT" sz="1800" dirty="0">
                <a:cs typeface="Catamaran" panose="00000500000000000000" pitchFamily="2" charset="0"/>
              </a:rPr>
              <a:t>C'è </a:t>
            </a:r>
            <a:r>
              <a:rPr lang="it-IT" sz="1800" b="1" dirty="0">
                <a:cs typeface="Catamaran" panose="00000500000000000000" pitchFamily="2" charset="0"/>
              </a:rPr>
              <a:t>scarsa comunicazione sull'esito </a:t>
            </a:r>
            <a:r>
              <a:rPr lang="it-IT" sz="1800" dirty="0">
                <a:cs typeface="Catamaran" panose="00000500000000000000" pitchFamily="2" charset="0"/>
              </a:rPr>
              <a:t>dei progetti</a:t>
            </a:r>
          </a:p>
          <a:p>
            <a:pPr marL="285750" indent="-285750">
              <a:lnSpc>
                <a:spcPct val="200000"/>
              </a:lnSpc>
            </a:pPr>
            <a:r>
              <a:rPr lang="it-IT" sz="1800" dirty="0">
                <a:cs typeface="Catamaran" panose="00000500000000000000" pitchFamily="2" charset="0"/>
              </a:rPr>
              <a:t>Sono infastidito dall'</a:t>
            </a:r>
            <a:r>
              <a:rPr lang="it-IT" sz="1800" b="1" dirty="0">
                <a:cs typeface="Catamaran" panose="00000500000000000000" pitchFamily="2" charset="0"/>
              </a:rPr>
              <a:t>eccessiva sollecitazione </a:t>
            </a:r>
            <a:r>
              <a:rPr lang="it-IT" sz="1800" dirty="0">
                <a:cs typeface="Catamaran" panose="00000500000000000000" pitchFamily="2" charset="0"/>
              </a:rPr>
              <a:t>da parte delle organizzazioni</a:t>
            </a:r>
          </a:p>
          <a:p>
            <a:pPr marL="285750" indent="-285750">
              <a:lnSpc>
                <a:spcPct val="200000"/>
              </a:lnSpc>
            </a:pPr>
            <a:r>
              <a:rPr lang="it-IT" sz="1800" dirty="0">
                <a:cs typeface="Catamaran" panose="00000500000000000000" pitchFamily="2" charset="0"/>
              </a:rPr>
              <a:t>Le comunicazioni delle organizzazioni </a:t>
            </a:r>
            <a:r>
              <a:rPr lang="it-IT" sz="1800" b="1" dirty="0">
                <a:cs typeface="Catamaran" panose="00000500000000000000" pitchFamily="2" charset="0"/>
              </a:rPr>
              <a:t>non convincono</a:t>
            </a:r>
            <a:r>
              <a:rPr lang="it-IT" sz="1800" dirty="0">
                <a:cs typeface="Catamaran" panose="00000500000000000000" pitchFamily="2" charset="0"/>
              </a:rPr>
              <a:t>/ Non attraggono</a:t>
            </a:r>
          </a:p>
          <a:p>
            <a:pPr marL="285750" indent="-285750"/>
            <a:endParaRPr lang="it-IT" sz="1800" dirty="0">
              <a:cs typeface="Catamaran" panose="00000500000000000000" pitchFamily="2" charset="0"/>
            </a:endParaRPr>
          </a:p>
        </p:txBody>
      </p:sp>
      <p:sp>
        <p:nvSpPr>
          <p:cNvPr id="6" name="Google Shape;194;p28">
            <a:extLst>
              <a:ext uri="{FF2B5EF4-FFF2-40B4-BE49-F238E27FC236}">
                <a16:creationId xmlns:a16="http://schemas.microsoft.com/office/drawing/2014/main" id="{D6FEAEDC-765D-4336-892D-00068494A5A7}"/>
              </a:ext>
            </a:extLst>
          </p:cNvPr>
          <p:cNvSpPr txBox="1"/>
          <p:nvPr/>
        </p:nvSpPr>
        <p:spPr>
          <a:xfrm>
            <a:off x="9081116" y="2295276"/>
            <a:ext cx="2286814" cy="1742667"/>
          </a:xfrm>
          <a:prstGeom prst="rect">
            <a:avLst/>
          </a:prstGeom>
          <a:noFill/>
          <a:ln>
            <a:noFill/>
          </a:ln>
        </p:spPr>
        <p:txBody>
          <a:bodyPr spcFirstLastPara="1" wrap="square" lIns="91425" tIns="45700" rIns="91425" bIns="45700" anchor="ctr" anchorCtr="0">
            <a:noAutofit/>
          </a:bodyPr>
          <a:lstStyle/>
          <a:p>
            <a:pPr algn="ctr">
              <a:lnSpc>
                <a:spcPct val="90000"/>
              </a:lnSpc>
              <a:buClr>
                <a:srgbClr val="000000"/>
              </a:buClr>
              <a:buFont typeface="Arial"/>
              <a:buNone/>
              <a:defRPr/>
            </a:pPr>
            <a:r>
              <a:rPr lang="it-IT" b="1" kern="0" dirty="0">
                <a:ea typeface="Montserrat"/>
                <a:cs typeface="Montserrat"/>
                <a:sym typeface="Montserrat"/>
              </a:rPr>
              <a:t>“37 persone su 100 affermano di non aver donato perché non sanno orientarsi o come scegliere un ente che possa essere affidabile”</a:t>
            </a:r>
            <a:endParaRPr b="1" kern="0" dirty="0">
              <a:ea typeface="Montserrat"/>
              <a:cs typeface="Montserrat"/>
              <a:sym typeface="Montserrat"/>
            </a:endParaRPr>
          </a:p>
        </p:txBody>
      </p:sp>
      <p:sp>
        <p:nvSpPr>
          <p:cNvPr id="7" name="CasellaDiTesto 6">
            <a:extLst>
              <a:ext uri="{FF2B5EF4-FFF2-40B4-BE49-F238E27FC236}">
                <a16:creationId xmlns:a16="http://schemas.microsoft.com/office/drawing/2014/main" id="{A3E54A85-0369-4993-AF6A-90B91BD51F21}"/>
              </a:ext>
            </a:extLst>
          </p:cNvPr>
          <p:cNvSpPr txBox="1"/>
          <p:nvPr/>
        </p:nvSpPr>
        <p:spPr>
          <a:xfrm>
            <a:off x="838200" y="5575458"/>
            <a:ext cx="7183709" cy="261610"/>
          </a:xfrm>
          <a:prstGeom prst="rect">
            <a:avLst/>
          </a:prstGeom>
          <a:noFill/>
        </p:spPr>
        <p:txBody>
          <a:bodyPr wrap="square" rtlCol="0">
            <a:spAutoFit/>
          </a:bodyPr>
          <a:lstStyle/>
          <a:p>
            <a:r>
              <a:rPr lang="it-IT" sz="1100" i="1" dirty="0">
                <a:solidFill>
                  <a:srgbClr val="C00000"/>
                </a:solidFill>
              </a:rPr>
              <a:t>Fonte: Doxa, Paypal, Rete del Dono – 6° edizione rapporto Donare 3.0</a:t>
            </a:r>
          </a:p>
        </p:txBody>
      </p:sp>
    </p:spTree>
    <p:extLst>
      <p:ext uri="{BB962C8B-B14F-4D97-AF65-F5344CB8AC3E}">
        <p14:creationId xmlns:p14="http://schemas.microsoft.com/office/powerpoint/2010/main" val="13218943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CF3FE0-AA6B-48CE-B853-43D3BACD68A1}"/>
              </a:ext>
            </a:extLst>
          </p:cNvPr>
          <p:cNvSpPr>
            <a:spLocks noGrp="1"/>
          </p:cNvSpPr>
          <p:nvPr>
            <p:ph type="title"/>
          </p:nvPr>
        </p:nvSpPr>
        <p:spPr/>
        <p:txBody>
          <a:bodyPr/>
          <a:lstStyle/>
          <a:p>
            <a:r>
              <a:rPr lang="it-IT" b="1" dirty="0"/>
              <a:t>Quanto incide la trasparenza sulle scelte?</a:t>
            </a:r>
          </a:p>
        </p:txBody>
      </p:sp>
      <p:sp>
        <p:nvSpPr>
          <p:cNvPr id="3" name="Segnaposto piè di pagina 2">
            <a:extLst>
              <a:ext uri="{FF2B5EF4-FFF2-40B4-BE49-F238E27FC236}">
                <a16:creationId xmlns:a16="http://schemas.microsoft.com/office/drawing/2014/main" id="{35861D6B-D546-492C-B069-2A96E7FAC2B8}"/>
              </a:ext>
            </a:extLst>
          </p:cNvPr>
          <p:cNvSpPr>
            <a:spLocks noGrp="1"/>
          </p:cNvSpPr>
          <p:nvPr>
            <p:ph type="ftr" sz="quarter" idx="11"/>
          </p:nvPr>
        </p:nvSpPr>
        <p:spPr/>
        <p:txBody>
          <a:bodyPr/>
          <a:lstStyle/>
          <a:p>
            <a:r>
              <a:rPr lang="it-IT"/>
              <a:t>WEBINAR IL BILANCIO SOCIALE PER IL MONDO COOPERATIVO - Comunicare gli Impatti Sociali ed Ambientali delle Realtà Cooperative</a:t>
            </a:r>
            <a:endParaRPr lang="it-IT" dirty="0"/>
          </a:p>
        </p:txBody>
      </p:sp>
      <p:sp>
        <p:nvSpPr>
          <p:cNvPr id="4" name="Segnaposto numero diapositiva 3">
            <a:extLst>
              <a:ext uri="{FF2B5EF4-FFF2-40B4-BE49-F238E27FC236}">
                <a16:creationId xmlns:a16="http://schemas.microsoft.com/office/drawing/2014/main" id="{D546622C-24BD-4E47-B744-3A5B0D59E6EF}"/>
              </a:ext>
            </a:extLst>
          </p:cNvPr>
          <p:cNvSpPr>
            <a:spLocks noGrp="1"/>
          </p:cNvSpPr>
          <p:nvPr>
            <p:ph type="sldNum" sz="quarter" idx="12"/>
          </p:nvPr>
        </p:nvSpPr>
        <p:spPr/>
        <p:txBody>
          <a:bodyPr/>
          <a:lstStyle/>
          <a:p>
            <a:fld id="{1FF8AE2F-2AB8-48FD-BDE7-FCCCA4121D9E}" type="slidenum">
              <a:rPr lang="it-IT" smtClean="0"/>
              <a:pPr/>
              <a:t>36</a:t>
            </a:fld>
            <a:endParaRPr lang="it-IT"/>
          </a:p>
        </p:txBody>
      </p:sp>
      <p:sp>
        <p:nvSpPr>
          <p:cNvPr id="5" name="CasellaDiTesto 4">
            <a:extLst>
              <a:ext uri="{FF2B5EF4-FFF2-40B4-BE49-F238E27FC236}">
                <a16:creationId xmlns:a16="http://schemas.microsoft.com/office/drawing/2014/main" id="{830E2ACA-8CEF-4F0E-8948-EA6152CD6E1B}"/>
              </a:ext>
            </a:extLst>
          </p:cNvPr>
          <p:cNvSpPr txBox="1"/>
          <p:nvPr/>
        </p:nvSpPr>
        <p:spPr>
          <a:xfrm>
            <a:off x="1231089" y="2108382"/>
            <a:ext cx="2583747" cy="1631216"/>
          </a:xfrm>
          <a:prstGeom prst="rect">
            <a:avLst/>
          </a:prstGeom>
          <a:noFill/>
        </p:spPr>
        <p:txBody>
          <a:bodyPr wrap="square">
            <a:spAutoFit/>
          </a:bodyPr>
          <a:lstStyle/>
          <a:p>
            <a:r>
              <a:rPr lang="it-IT" sz="2000" i="1" dirty="0"/>
              <a:t>Quanto è importante per te il tema della trasparenza su come sono investiti i fondi raccolti? </a:t>
            </a:r>
          </a:p>
        </p:txBody>
      </p:sp>
      <p:graphicFrame>
        <p:nvGraphicFramePr>
          <p:cNvPr id="6" name="Grafico 5">
            <a:extLst>
              <a:ext uri="{FF2B5EF4-FFF2-40B4-BE49-F238E27FC236}">
                <a16:creationId xmlns:a16="http://schemas.microsoft.com/office/drawing/2014/main" id="{28B20096-4CF0-409E-9602-1E8A8C72CF7E}"/>
              </a:ext>
            </a:extLst>
          </p:cNvPr>
          <p:cNvGraphicFramePr/>
          <p:nvPr>
            <p:extLst>
              <p:ext uri="{D42A27DB-BD31-4B8C-83A1-F6EECF244321}">
                <p14:modId xmlns:p14="http://schemas.microsoft.com/office/powerpoint/2010/main" val="927756536"/>
              </p:ext>
            </p:extLst>
          </p:nvPr>
        </p:nvGraphicFramePr>
        <p:xfrm>
          <a:off x="6752999" y="1838249"/>
          <a:ext cx="4656233" cy="3600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Grafico 6">
            <a:extLst>
              <a:ext uri="{FF2B5EF4-FFF2-40B4-BE49-F238E27FC236}">
                <a16:creationId xmlns:a16="http://schemas.microsoft.com/office/drawing/2014/main" id="{5161D45E-E44C-45D0-929C-36DA5B531F88}"/>
              </a:ext>
            </a:extLst>
          </p:cNvPr>
          <p:cNvGraphicFramePr/>
          <p:nvPr>
            <p:extLst>
              <p:ext uri="{D42A27DB-BD31-4B8C-83A1-F6EECF244321}">
                <p14:modId xmlns:p14="http://schemas.microsoft.com/office/powerpoint/2010/main" val="4143548721"/>
              </p:ext>
            </p:extLst>
          </p:nvPr>
        </p:nvGraphicFramePr>
        <p:xfrm>
          <a:off x="7217374" y="2362072"/>
          <a:ext cx="3655318" cy="255275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Grafico 7">
            <a:extLst>
              <a:ext uri="{FF2B5EF4-FFF2-40B4-BE49-F238E27FC236}">
                <a16:creationId xmlns:a16="http://schemas.microsoft.com/office/drawing/2014/main" id="{8F294398-CEAF-48C8-A0C6-97C2EF9964EE}"/>
              </a:ext>
            </a:extLst>
          </p:cNvPr>
          <p:cNvGraphicFramePr/>
          <p:nvPr>
            <p:extLst>
              <p:ext uri="{D42A27DB-BD31-4B8C-83A1-F6EECF244321}">
                <p14:modId xmlns:p14="http://schemas.microsoft.com/office/powerpoint/2010/main" val="3667037989"/>
              </p:ext>
            </p:extLst>
          </p:nvPr>
        </p:nvGraphicFramePr>
        <p:xfrm>
          <a:off x="7969019" y="2734057"/>
          <a:ext cx="2152029" cy="1808785"/>
        </p:xfrm>
        <a:graphic>
          <a:graphicData uri="http://schemas.openxmlformats.org/drawingml/2006/chart">
            <c:chart xmlns:c="http://schemas.openxmlformats.org/drawingml/2006/chart" xmlns:r="http://schemas.openxmlformats.org/officeDocument/2006/relationships" r:id="rId4"/>
          </a:graphicData>
        </a:graphic>
      </p:graphicFrame>
      <p:sp>
        <p:nvSpPr>
          <p:cNvPr id="9" name="CasellaDiTesto 8">
            <a:extLst>
              <a:ext uri="{FF2B5EF4-FFF2-40B4-BE49-F238E27FC236}">
                <a16:creationId xmlns:a16="http://schemas.microsoft.com/office/drawing/2014/main" id="{BD326B39-1ADA-4A53-83F4-B04809BC6BE6}"/>
              </a:ext>
            </a:extLst>
          </p:cNvPr>
          <p:cNvSpPr txBox="1"/>
          <p:nvPr/>
        </p:nvSpPr>
        <p:spPr>
          <a:xfrm rot="2147198">
            <a:off x="9571598" y="2580168"/>
            <a:ext cx="750586" cy="307777"/>
          </a:xfrm>
          <a:prstGeom prst="rect">
            <a:avLst/>
          </a:prstGeom>
          <a:noFill/>
        </p:spPr>
        <p:txBody>
          <a:bodyPr wrap="square" rtlCol="0">
            <a:spAutoFit/>
          </a:bodyPr>
          <a:lstStyle/>
          <a:p>
            <a:r>
              <a:rPr lang="it-IT" sz="1400" dirty="0">
                <a:solidFill>
                  <a:schemeClr val="bg1"/>
                </a:solidFill>
              </a:rPr>
              <a:t>2019</a:t>
            </a:r>
          </a:p>
        </p:txBody>
      </p:sp>
      <p:sp>
        <p:nvSpPr>
          <p:cNvPr id="10" name="CasellaDiTesto 9">
            <a:extLst>
              <a:ext uri="{FF2B5EF4-FFF2-40B4-BE49-F238E27FC236}">
                <a16:creationId xmlns:a16="http://schemas.microsoft.com/office/drawing/2014/main" id="{89A7C8E4-ECEC-4DA5-AB59-71C3B5B94D68}"/>
              </a:ext>
            </a:extLst>
          </p:cNvPr>
          <p:cNvSpPr txBox="1"/>
          <p:nvPr/>
        </p:nvSpPr>
        <p:spPr>
          <a:xfrm rot="2147198">
            <a:off x="9295952" y="2879437"/>
            <a:ext cx="750586" cy="307777"/>
          </a:xfrm>
          <a:prstGeom prst="rect">
            <a:avLst/>
          </a:prstGeom>
          <a:noFill/>
        </p:spPr>
        <p:txBody>
          <a:bodyPr wrap="square" rtlCol="0">
            <a:spAutoFit/>
          </a:bodyPr>
          <a:lstStyle/>
          <a:p>
            <a:r>
              <a:rPr lang="it-IT" sz="1400" dirty="0">
                <a:solidFill>
                  <a:schemeClr val="bg1"/>
                </a:solidFill>
              </a:rPr>
              <a:t>2018</a:t>
            </a:r>
          </a:p>
        </p:txBody>
      </p:sp>
      <p:sp>
        <p:nvSpPr>
          <p:cNvPr id="11" name="CasellaDiTesto 10">
            <a:extLst>
              <a:ext uri="{FF2B5EF4-FFF2-40B4-BE49-F238E27FC236}">
                <a16:creationId xmlns:a16="http://schemas.microsoft.com/office/drawing/2014/main" id="{06899FE2-5374-4673-AB95-71AA66A0ED6A}"/>
              </a:ext>
            </a:extLst>
          </p:cNvPr>
          <p:cNvSpPr txBox="1"/>
          <p:nvPr/>
        </p:nvSpPr>
        <p:spPr>
          <a:xfrm rot="2147198">
            <a:off x="9108124" y="3126262"/>
            <a:ext cx="750586" cy="307777"/>
          </a:xfrm>
          <a:prstGeom prst="rect">
            <a:avLst/>
          </a:prstGeom>
          <a:noFill/>
        </p:spPr>
        <p:txBody>
          <a:bodyPr wrap="square" rtlCol="0">
            <a:spAutoFit/>
          </a:bodyPr>
          <a:lstStyle/>
          <a:p>
            <a:r>
              <a:rPr lang="it-IT" sz="1400" dirty="0">
                <a:solidFill>
                  <a:schemeClr val="bg1"/>
                </a:solidFill>
              </a:rPr>
              <a:t>2017</a:t>
            </a:r>
          </a:p>
        </p:txBody>
      </p:sp>
      <p:sp>
        <p:nvSpPr>
          <p:cNvPr id="12" name="CasellaDiTesto 11">
            <a:extLst>
              <a:ext uri="{FF2B5EF4-FFF2-40B4-BE49-F238E27FC236}">
                <a16:creationId xmlns:a16="http://schemas.microsoft.com/office/drawing/2014/main" id="{143D4C92-6557-42A8-BE0F-FC28C45C8539}"/>
              </a:ext>
            </a:extLst>
          </p:cNvPr>
          <p:cNvSpPr txBox="1"/>
          <p:nvPr/>
        </p:nvSpPr>
        <p:spPr>
          <a:xfrm>
            <a:off x="4351376" y="4161460"/>
            <a:ext cx="3312201" cy="461665"/>
          </a:xfrm>
          <a:prstGeom prst="rect">
            <a:avLst/>
          </a:prstGeom>
          <a:noFill/>
        </p:spPr>
        <p:txBody>
          <a:bodyPr wrap="square">
            <a:spAutoFit/>
          </a:bodyPr>
          <a:lstStyle/>
          <a:p>
            <a:pPr algn="r"/>
            <a:r>
              <a:rPr lang="it-IT" sz="1200" b="1" dirty="0"/>
              <a:t>Fondamentale</a:t>
            </a:r>
            <a:r>
              <a:rPr lang="it-IT" sz="1200" dirty="0"/>
              <a:t>, non dono se non posso verificare la destinazione dei fondi raccolti</a:t>
            </a:r>
          </a:p>
        </p:txBody>
      </p:sp>
      <p:sp>
        <p:nvSpPr>
          <p:cNvPr id="13" name="CasellaDiTesto 12">
            <a:extLst>
              <a:ext uri="{FF2B5EF4-FFF2-40B4-BE49-F238E27FC236}">
                <a16:creationId xmlns:a16="http://schemas.microsoft.com/office/drawing/2014/main" id="{F9FB9B14-DEBC-498B-AB0F-D1562697E005}"/>
              </a:ext>
            </a:extLst>
          </p:cNvPr>
          <p:cNvSpPr txBox="1"/>
          <p:nvPr/>
        </p:nvSpPr>
        <p:spPr>
          <a:xfrm>
            <a:off x="4591238" y="2795550"/>
            <a:ext cx="3031838" cy="461665"/>
          </a:xfrm>
          <a:prstGeom prst="rect">
            <a:avLst/>
          </a:prstGeom>
          <a:noFill/>
        </p:spPr>
        <p:txBody>
          <a:bodyPr wrap="square">
            <a:spAutoFit/>
          </a:bodyPr>
          <a:lstStyle>
            <a:defPPr>
              <a:defRPr lang="it-IT"/>
            </a:defPPr>
            <a:lvl1pPr algn="r">
              <a:defRPr sz="1200"/>
            </a:lvl1pPr>
          </a:lstStyle>
          <a:p>
            <a:r>
              <a:rPr lang="it-IT" b="1" dirty="0"/>
              <a:t>Importante</a:t>
            </a:r>
            <a:r>
              <a:rPr lang="it-IT" dirty="0"/>
              <a:t>, preferisco donare per enti che mi informano sulla destinazione dei fondi raccolti</a:t>
            </a:r>
          </a:p>
        </p:txBody>
      </p:sp>
      <p:sp>
        <p:nvSpPr>
          <p:cNvPr id="14" name="CasellaDiTesto 13">
            <a:extLst>
              <a:ext uri="{FF2B5EF4-FFF2-40B4-BE49-F238E27FC236}">
                <a16:creationId xmlns:a16="http://schemas.microsoft.com/office/drawing/2014/main" id="{D6F66A55-1176-4B28-8A98-0CD29F0FC273}"/>
              </a:ext>
            </a:extLst>
          </p:cNvPr>
          <p:cNvSpPr txBox="1"/>
          <p:nvPr/>
        </p:nvSpPr>
        <p:spPr>
          <a:xfrm>
            <a:off x="6007477" y="1895749"/>
            <a:ext cx="4742120" cy="276999"/>
          </a:xfrm>
          <a:prstGeom prst="rect">
            <a:avLst/>
          </a:prstGeom>
          <a:noFill/>
        </p:spPr>
        <p:txBody>
          <a:bodyPr wrap="square">
            <a:spAutoFit/>
          </a:bodyPr>
          <a:lstStyle>
            <a:defPPr>
              <a:defRPr lang="it-IT"/>
            </a:defPPr>
            <a:lvl1pPr algn="r">
              <a:defRPr sz="1200"/>
            </a:lvl1pPr>
          </a:lstStyle>
          <a:p>
            <a:r>
              <a:rPr lang="it-IT" b="1" dirty="0"/>
              <a:t>Non rilevante</a:t>
            </a:r>
            <a:r>
              <a:rPr lang="it-IT" dirty="0"/>
              <a:t>, mi fido totalmente degli enti per cui dono</a:t>
            </a:r>
          </a:p>
        </p:txBody>
      </p:sp>
      <p:sp>
        <p:nvSpPr>
          <p:cNvPr id="15" name="CasellaDiTesto 14">
            <a:extLst>
              <a:ext uri="{FF2B5EF4-FFF2-40B4-BE49-F238E27FC236}">
                <a16:creationId xmlns:a16="http://schemas.microsoft.com/office/drawing/2014/main" id="{AE934CBA-1278-449D-BAFF-2BF9AF9FE4D5}"/>
              </a:ext>
            </a:extLst>
          </p:cNvPr>
          <p:cNvSpPr txBox="1"/>
          <p:nvPr/>
        </p:nvSpPr>
        <p:spPr>
          <a:xfrm>
            <a:off x="1339245" y="5938532"/>
            <a:ext cx="7183709" cy="261610"/>
          </a:xfrm>
          <a:prstGeom prst="rect">
            <a:avLst/>
          </a:prstGeom>
          <a:noFill/>
        </p:spPr>
        <p:txBody>
          <a:bodyPr wrap="square" rtlCol="0">
            <a:spAutoFit/>
          </a:bodyPr>
          <a:lstStyle/>
          <a:p>
            <a:r>
              <a:rPr lang="it-IT" sz="1100" i="1" dirty="0">
                <a:solidFill>
                  <a:srgbClr val="C00000"/>
                </a:solidFill>
              </a:rPr>
              <a:t>Fonte: Doxa, Paypal, Rete del Dono – 6° edizione rapporto Donare 3.0</a:t>
            </a:r>
          </a:p>
        </p:txBody>
      </p:sp>
    </p:spTree>
    <p:extLst>
      <p:ext uri="{BB962C8B-B14F-4D97-AF65-F5344CB8AC3E}">
        <p14:creationId xmlns:p14="http://schemas.microsoft.com/office/powerpoint/2010/main" val="5833958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044BA1-C11D-42E3-8298-04589A306ACE}"/>
              </a:ext>
            </a:extLst>
          </p:cNvPr>
          <p:cNvSpPr>
            <a:spLocks noGrp="1"/>
          </p:cNvSpPr>
          <p:nvPr>
            <p:ph type="title"/>
          </p:nvPr>
        </p:nvSpPr>
        <p:spPr>
          <a:xfrm>
            <a:off x="1400907" y="215229"/>
            <a:ext cx="10515600" cy="593663"/>
          </a:xfrm>
        </p:spPr>
        <p:txBody>
          <a:bodyPr/>
          <a:lstStyle/>
          <a:p>
            <a:r>
              <a:rPr lang="it-IT" b="1" dirty="0"/>
              <a:t>Maggiore trasparenza = Maggiori donazioni? Un’evidenza empirica</a:t>
            </a:r>
          </a:p>
        </p:txBody>
      </p:sp>
      <p:sp>
        <p:nvSpPr>
          <p:cNvPr id="3" name="Segnaposto piè di pagina 2">
            <a:extLst>
              <a:ext uri="{FF2B5EF4-FFF2-40B4-BE49-F238E27FC236}">
                <a16:creationId xmlns:a16="http://schemas.microsoft.com/office/drawing/2014/main" id="{CBD9B747-243D-48B4-918D-24451E03E54D}"/>
              </a:ext>
            </a:extLst>
          </p:cNvPr>
          <p:cNvSpPr>
            <a:spLocks noGrp="1"/>
          </p:cNvSpPr>
          <p:nvPr>
            <p:ph type="ftr" sz="quarter" idx="11"/>
          </p:nvPr>
        </p:nvSpPr>
        <p:spPr/>
        <p:txBody>
          <a:bodyPr/>
          <a:lstStyle/>
          <a:p>
            <a:r>
              <a:rPr lang="it-IT"/>
              <a:t>WEBINAR IL BILANCIO SOCIALE PER IL MONDO COOPERATIVO - Comunicare gli Impatti Sociali ed Ambientali delle Realtà Cooperative</a:t>
            </a:r>
            <a:endParaRPr lang="it-IT" dirty="0"/>
          </a:p>
        </p:txBody>
      </p:sp>
      <p:sp>
        <p:nvSpPr>
          <p:cNvPr id="4" name="Segnaposto numero diapositiva 3">
            <a:extLst>
              <a:ext uri="{FF2B5EF4-FFF2-40B4-BE49-F238E27FC236}">
                <a16:creationId xmlns:a16="http://schemas.microsoft.com/office/drawing/2014/main" id="{C39EDF1C-01AA-491C-8403-3810BC651D5C}"/>
              </a:ext>
            </a:extLst>
          </p:cNvPr>
          <p:cNvSpPr>
            <a:spLocks noGrp="1"/>
          </p:cNvSpPr>
          <p:nvPr>
            <p:ph type="sldNum" sz="quarter" idx="12"/>
          </p:nvPr>
        </p:nvSpPr>
        <p:spPr/>
        <p:txBody>
          <a:bodyPr/>
          <a:lstStyle/>
          <a:p>
            <a:fld id="{1FF8AE2F-2AB8-48FD-BDE7-FCCCA4121D9E}" type="slidenum">
              <a:rPr lang="it-IT" smtClean="0"/>
              <a:pPr/>
              <a:t>37</a:t>
            </a:fld>
            <a:endParaRPr lang="it-IT"/>
          </a:p>
        </p:txBody>
      </p:sp>
      <p:sp>
        <p:nvSpPr>
          <p:cNvPr id="5" name="Segnaposto contenuto 2">
            <a:extLst>
              <a:ext uri="{FF2B5EF4-FFF2-40B4-BE49-F238E27FC236}">
                <a16:creationId xmlns:a16="http://schemas.microsoft.com/office/drawing/2014/main" id="{C20D6E5D-01DE-4363-91D2-98916E18A882}"/>
              </a:ext>
            </a:extLst>
          </p:cNvPr>
          <p:cNvSpPr txBox="1">
            <a:spLocks/>
          </p:cNvSpPr>
          <p:nvPr/>
        </p:nvSpPr>
        <p:spPr>
          <a:xfrm>
            <a:off x="233663" y="1483252"/>
            <a:ext cx="6920763" cy="45658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400" b="1" dirty="0"/>
              <a:t>Scarsa letteratura scientifica sulla correlazione tra maggiore trasparenza</a:t>
            </a:r>
            <a:r>
              <a:rPr lang="it-IT" sz="1400" dirty="0"/>
              <a:t>, intesa come disponibilità di informazioni, e </a:t>
            </a:r>
            <a:r>
              <a:rPr lang="it-IT" sz="1400" b="1" dirty="0"/>
              <a:t>incremento delle donazioni ricevute</a:t>
            </a:r>
            <a:r>
              <a:rPr lang="it-IT" sz="1400" dirty="0"/>
              <a:t>;</a:t>
            </a:r>
          </a:p>
          <a:p>
            <a:r>
              <a:rPr lang="it-IT" sz="1400" dirty="0"/>
              <a:t>Paper pubblicato nel </a:t>
            </a:r>
            <a:r>
              <a:rPr lang="it-IT" sz="1400" i="1" dirty="0"/>
              <a:t>Journal of Accounting, Auditing &amp; Finance nel </a:t>
            </a:r>
            <a:r>
              <a:rPr lang="it-IT" sz="1400" b="1" i="1" dirty="0"/>
              <a:t>2018</a:t>
            </a:r>
            <a:r>
              <a:rPr lang="it-IT" sz="1400" i="1" dirty="0"/>
              <a:t> </a:t>
            </a:r>
            <a:r>
              <a:rPr lang="it-IT" sz="1400" dirty="0"/>
              <a:t>studia le pratiche di trasparenza di </a:t>
            </a:r>
            <a:r>
              <a:rPr lang="it-IT" sz="1400" b="1" dirty="0"/>
              <a:t>14.000 organizzazioni non-profit USA iscritte su GuideStar</a:t>
            </a:r>
            <a:r>
              <a:rPr lang="it-IT" sz="1400" dirty="0"/>
              <a:t>,  che hanno fornito informazioni di profilo aggiuntive. </a:t>
            </a:r>
          </a:p>
          <a:p>
            <a:pPr marL="0" indent="0">
              <a:buNone/>
            </a:pPr>
            <a:r>
              <a:rPr lang="it-IT" sz="1400" b="1" dirty="0"/>
              <a:t>7 ipotesi di studio</a:t>
            </a:r>
          </a:p>
          <a:p>
            <a:pPr>
              <a:buFont typeface="Arial" panose="020B0604020202020204" pitchFamily="34" charset="0"/>
              <a:buAutoNum type="arabicPeriod"/>
            </a:pPr>
            <a:r>
              <a:rPr lang="it-IT" sz="1400" dirty="0"/>
              <a:t>Gli enti con una governance più forte scelgono di essere più trasparenti.</a:t>
            </a:r>
          </a:p>
          <a:p>
            <a:pPr>
              <a:buFontTx/>
              <a:buAutoNum type="arabicPeriod"/>
            </a:pPr>
            <a:r>
              <a:rPr lang="it-IT" sz="1400" dirty="0"/>
              <a:t>Gli enti con maggiore salute economico-finanziaria scelgono di essere più trasparenti.</a:t>
            </a:r>
          </a:p>
          <a:p>
            <a:pPr>
              <a:buFontTx/>
              <a:buAutoNum type="arabicPeriod"/>
            </a:pPr>
            <a:r>
              <a:rPr lang="it-IT" sz="1400" dirty="0"/>
              <a:t>Gli enti con uno staff più professionale scelgono di essere più trasparenti.</a:t>
            </a:r>
          </a:p>
          <a:p>
            <a:pPr>
              <a:buFontTx/>
              <a:buAutoNum type="arabicPeriod"/>
            </a:pPr>
            <a:r>
              <a:rPr lang="it-IT" sz="1400" dirty="0"/>
              <a:t>Gli enti che fanno maggiormente affidamento sulle donazioni di terzi scelgono di essere più trasparenti.</a:t>
            </a:r>
          </a:p>
          <a:p>
            <a:pPr>
              <a:buFontTx/>
              <a:buAutoNum type="arabicPeriod"/>
            </a:pPr>
            <a:r>
              <a:rPr lang="it-IT" sz="1400" dirty="0"/>
              <a:t>Gli enti con maggiori controlli e audit interno scelgono di essere più trasparenti.</a:t>
            </a:r>
          </a:p>
          <a:p>
            <a:pPr>
              <a:buFontTx/>
              <a:buAutoNum type="arabicPeriod"/>
            </a:pPr>
            <a:r>
              <a:rPr lang="it-IT" sz="1400" dirty="0"/>
              <a:t>Gli enti più trasparenti ricevono maggiore supporto economico futuro</a:t>
            </a:r>
          </a:p>
          <a:p>
            <a:pPr>
              <a:buFontTx/>
              <a:buAutoNum type="arabicPeriod"/>
            </a:pPr>
            <a:r>
              <a:rPr lang="it-IT" sz="1400" dirty="0"/>
              <a:t>Gli enti trasparenti con performance migliori (peggiori) ricevono più (meno) contributi futuri.</a:t>
            </a:r>
          </a:p>
          <a:p>
            <a:pPr>
              <a:buFontTx/>
              <a:buAutoNum type="arabicPeriod"/>
            </a:pPr>
            <a:endParaRPr lang="it-IT" sz="1400" dirty="0"/>
          </a:p>
          <a:p>
            <a:pPr>
              <a:buFont typeface="Arial" panose="020B0604020202020204" pitchFamily="34" charset="0"/>
              <a:buAutoNum type="arabicPeriod"/>
            </a:pPr>
            <a:endParaRPr lang="it-IT" sz="1400" dirty="0"/>
          </a:p>
        </p:txBody>
      </p:sp>
      <p:pic>
        <p:nvPicPr>
          <p:cNvPr id="6" name="Immagine 5">
            <a:extLst>
              <a:ext uri="{FF2B5EF4-FFF2-40B4-BE49-F238E27FC236}">
                <a16:creationId xmlns:a16="http://schemas.microsoft.com/office/drawing/2014/main" id="{179C4BDB-16A4-473E-8370-F5D5CC8A5B8F}"/>
              </a:ext>
            </a:extLst>
          </p:cNvPr>
          <p:cNvPicPr>
            <a:picLocks noChangeAspect="1"/>
          </p:cNvPicPr>
          <p:nvPr/>
        </p:nvPicPr>
        <p:blipFill>
          <a:blip r:embed="rId2"/>
          <a:stretch>
            <a:fillRect/>
          </a:stretch>
        </p:blipFill>
        <p:spPr>
          <a:xfrm>
            <a:off x="7897732" y="948093"/>
            <a:ext cx="3939491" cy="2766138"/>
          </a:xfrm>
          <a:prstGeom prst="rect">
            <a:avLst/>
          </a:prstGeom>
          <a:ln>
            <a:solidFill>
              <a:schemeClr val="bg2"/>
            </a:solidFill>
          </a:ln>
          <a:effectLst>
            <a:outerShdw blurRad="50800" dist="38100" dir="2700000" algn="tl" rotWithShape="0">
              <a:prstClr val="black">
                <a:alpha val="40000"/>
              </a:prstClr>
            </a:outerShdw>
          </a:effectLst>
        </p:spPr>
      </p:pic>
      <p:pic>
        <p:nvPicPr>
          <p:cNvPr id="7" name="Immagine 6">
            <a:extLst>
              <a:ext uri="{FF2B5EF4-FFF2-40B4-BE49-F238E27FC236}">
                <a16:creationId xmlns:a16="http://schemas.microsoft.com/office/drawing/2014/main" id="{992C15E3-D610-4A11-9F5D-1459D5777764}"/>
              </a:ext>
            </a:extLst>
          </p:cNvPr>
          <p:cNvPicPr>
            <a:picLocks noChangeAspect="1"/>
          </p:cNvPicPr>
          <p:nvPr/>
        </p:nvPicPr>
        <p:blipFill>
          <a:blip r:embed="rId3"/>
          <a:stretch>
            <a:fillRect/>
          </a:stretch>
        </p:blipFill>
        <p:spPr>
          <a:xfrm>
            <a:off x="8317599" y="3963490"/>
            <a:ext cx="3259063" cy="990347"/>
          </a:xfrm>
          <a:prstGeom prst="rect">
            <a:avLst/>
          </a:prstGeom>
        </p:spPr>
      </p:pic>
    </p:spTree>
    <p:extLst>
      <p:ext uri="{BB962C8B-B14F-4D97-AF65-F5344CB8AC3E}">
        <p14:creationId xmlns:p14="http://schemas.microsoft.com/office/powerpoint/2010/main" val="16287305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14EF22-7C95-4C9B-8428-3892780316F2}"/>
              </a:ext>
            </a:extLst>
          </p:cNvPr>
          <p:cNvSpPr>
            <a:spLocks noGrp="1"/>
          </p:cNvSpPr>
          <p:nvPr>
            <p:ph type="title"/>
          </p:nvPr>
        </p:nvSpPr>
        <p:spPr/>
        <p:txBody>
          <a:bodyPr/>
          <a:lstStyle/>
          <a:p>
            <a:r>
              <a:rPr lang="it-IT" b="1" dirty="0"/>
              <a:t>I primi risultati della ricerca</a:t>
            </a:r>
          </a:p>
        </p:txBody>
      </p:sp>
      <p:sp>
        <p:nvSpPr>
          <p:cNvPr id="3" name="Segnaposto piè di pagina 2">
            <a:extLst>
              <a:ext uri="{FF2B5EF4-FFF2-40B4-BE49-F238E27FC236}">
                <a16:creationId xmlns:a16="http://schemas.microsoft.com/office/drawing/2014/main" id="{E9F83654-D67E-42CD-B7E7-0547A637D477}"/>
              </a:ext>
            </a:extLst>
          </p:cNvPr>
          <p:cNvSpPr>
            <a:spLocks noGrp="1"/>
          </p:cNvSpPr>
          <p:nvPr>
            <p:ph type="ftr" sz="quarter" idx="11"/>
          </p:nvPr>
        </p:nvSpPr>
        <p:spPr/>
        <p:txBody>
          <a:bodyPr/>
          <a:lstStyle/>
          <a:p>
            <a:r>
              <a:rPr lang="it-IT"/>
              <a:t>WEBINAR IL BILANCIO SOCIALE PER IL MONDO COOPERATIVO - Comunicare gli Impatti Sociali ed Ambientali delle Realtà Cooperative</a:t>
            </a:r>
            <a:endParaRPr lang="it-IT" dirty="0"/>
          </a:p>
        </p:txBody>
      </p:sp>
      <p:sp>
        <p:nvSpPr>
          <p:cNvPr id="4" name="Segnaposto numero diapositiva 3">
            <a:extLst>
              <a:ext uri="{FF2B5EF4-FFF2-40B4-BE49-F238E27FC236}">
                <a16:creationId xmlns:a16="http://schemas.microsoft.com/office/drawing/2014/main" id="{EA4DE5A3-5202-4F5B-BEF2-6E9B04A4AEC8}"/>
              </a:ext>
            </a:extLst>
          </p:cNvPr>
          <p:cNvSpPr>
            <a:spLocks noGrp="1"/>
          </p:cNvSpPr>
          <p:nvPr>
            <p:ph type="sldNum" sz="quarter" idx="12"/>
          </p:nvPr>
        </p:nvSpPr>
        <p:spPr/>
        <p:txBody>
          <a:bodyPr/>
          <a:lstStyle/>
          <a:p>
            <a:fld id="{1FF8AE2F-2AB8-48FD-BDE7-FCCCA4121D9E}" type="slidenum">
              <a:rPr lang="it-IT" smtClean="0"/>
              <a:pPr/>
              <a:t>38</a:t>
            </a:fld>
            <a:endParaRPr lang="it-IT"/>
          </a:p>
        </p:txBody>
      </p:sp>
      <p:sp>
        <p:nvSpPr>
          <p:cNvPr id="5" name="Segnaposto contenuto 2">
            <a:extLst>
              <a:ext uri="{FF2B5EF4-FFF2-40B4-BE49-F238E27FC236}">
                <a16:creationId xmlns:a16="http://schemas.microsoft.com/office/drawing/2014/main" id="{31862606-AA15-4AE4-9C66-34BC2BEF04A1}"/>
              </a:ext>
            </a:extLst>
          </p:cNvPr>
          <p:cNvSpPr txBox="1">
            <a:spLocks/>
          </p:cNvSpPr>
          <p:nvPr/>
        </p:nvSpPr>
        <p:spPr>
          <a:xfrm>
            <a:off x="298337" y="1491630"/>
            <a:ext cx="7559473" cy="455747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600" dirty="0"/>
              <a:t>Il paper dimostra che:</a:t>
            </a:r>
          </a:p>
          <a:p>
            <a:r>
              <a:rPr lang="it-IT" sz="1600" dirty="0"/>
              <a:t>1. </a:t>
            </a:r>
            <a:r>
              <a:rPr lang="it-IT" sz="1600" b="1" dirty="0"/>
              <a:t> maggiore trasparenza è associata a livelli più elevati di contributi l’anno seguente. </a:t>
            </a:r>
            <a:r>
              <a:rPr lang="it-IT" sz="1600" dirty="0"/>
              <a:t>Cioè, le organizzazioni trasparenti guadagnano di più in contributi nell'anno successivo alla divulgazione delle informazioni rispetto a quanto ottengono le organizzazioni che hanno fornito solo informazioni di base. </a:t>
            </a:r>
          </a:p>
          <a:p>
            <a:r>
              <a:rPr lang="it-IT" sz="1600" dirty="0"/>
              <a:t>2. </a:t>
            </a:r>
            <a:r>
              <a:rPr lang="it-IT" sz="1600" b="1" dirty="0"/>
              <a:t>Le organizzazioni che hanno una governance più forte, performance di impatto migliori e più personale qualificato sono maggiormente trasparenti</a:t>
            </a:r>
            <a:r>
              <a:rPr lang="it-IT" sz="1600" dirty="0"/>
              <a:t>, così come quelle che dipendono maggiormente dalle donazioni e quelle situate in Stati che richiedono la divulgazione al pubblico dei loro rendiconti finanziari certificati.</a:t>
            </a:r>
          </a:p>
          <a:p>
            <a:endParaRPr lang="it-IT" sz="1600" dirty="0"/>
          </a:p>
          <a:p>
            <a:r>
              <a:rPr lang="it-IT" sz="1600" dirty="0"/>
              <a:t>3. </a:t>
            </a:r>
            <a:r>
              <a:rPr lang="it-IT" sz="1600" b="1" dirty="0"/>
              <a:t>Le organizzazioni trasparenti con prestazioni migliori (peggiori) in termini di efficienza organizzativa (costo della raccolta fondi), ottengono contributi futuri maggiori (minori).</a:t>
            </a:r>
          </a:p>
          <a:p>
            <a:endParaRPr lang="it-IT" sz="1600" dirty="0"/>
          </a:p>
          <a:p>
            <a:r>
              <a:rPr lang="it-IT" sz="1600" dirty="0"/>
              <a:t>4. </a:t>
            </a:r>
            <a:r>
              <a:rPr lang="it-IT" sz="1600" b="1" dirty="0"/>
              <a:t>Le organizzazioni con prestazioni relativamente peggiori, a pari livello di trasparenza, ricevono meno contributi relativamente agli enti più performanti. </a:t>
            </a:r>
          </a:p>
        </p:txBody>
      </p:sp>
      <p:sp>
        <p:nvSpPr>
          <p:cNvPr id="6" name="CasellaDiTesto 5">
            <a:extLst>
              <a:ext uri="{FF2B5EF4-FFF2-40B4-BE49-F238E27FC236}">
                <a16:creationId xmlns:a16="http://schemas.microsoft.com/office/drawing/2014/main" id="{5E74BEC9-EE84-4412-A4DF-EA5FE6FBC21E}"/>
              </a:ext>
            </a:extLst>
          </p:cNvPr>
          <p:cNvSpPr txBox="1"/>
          <p:nvPr/>
        </p:nvSpPr>
        <p:spPr>
          <a:xfrm>
            <a:off x="8699522" y="2028357"/>
            <a:ext cx="2743200" cy="3539430"/>
          </a:xfrm>
          <a:prstGeom prst="rect">
            <a:avLst/>
          </a:prstGeom>
          <a:noFill/>
        </p:spPr>
        <p:txBody>
          <a:bodyPr wrap="square">
            <a:spAutoFit/>
          </a:bodyPr>
          <a:lstStyle/>
          <a:p>
            <a:pPr algn="ctr"/>
            <a:r>
              <a:rPr lang="en-US" b="0" i="1" u="none" strike="noStrike" baseline="0" dirty="0">
                <a:latin typeface="+mj-lt"/>
              </a:rPr>
              <a:t>Specifically, we find that going from not being transparent to being transparent results in a 53.27% increase in contributions.</a:t>
            </a:r>
            <a:endParaRPr lang="en-US" sz="800" i="1" dirty="0">
              <a:latin typeface="+mj-lt"/>
            </a:endParaRPr>
          </a:p>
          <a:p>
            <a:pPr algn="ctr"/>
            <a:endParaRPr lang="en-US" sz="800" b="0" i="1" u="none" strike="noStrike" baseline="0" dirty="0">
              <a:latin typeface="+mj-lt"/>
            </a:endParaRPr>
          </a:p>
          <a:p>
            <a:pPr algn="ctr"/>
            <a:r>
              <a:rPr lang="en-US" sz="800" b="0" i="1" u="none" strike="noStrike" baseline="0" dirty="0">
                <a:latin typeface="+mj-lt"/>
              </a:rPr>
              <a:t> </a:t>
            </a:r>
            <a:r>
              <a:rPr lang="en-US" b="0" i="1" u="none" strike="noStrike" baseline="0" dirty="0">
                <a:latin typeface="+mj-lt"/>
              </a:rPr>
              <a:t>Furthermore, a one-unit increase in transparency (e.g., moving from Bronze to Silver) results on average in a </a:t>
            </a:r>
            <a:r>
              <a:rPr lang="it-IT" b="0" i="1" u="none" strike="noStrike" baseline="0" dirty="0">
                <a:latin typeface="+mj-lt"/>
              </a:rPr>
              <a:t>25.61% </a:t>
            </a:r>
            <a:r>
              <a:rPr lang="en-GB" b="0" i="1" u="none" strike="noStrike" baseline="0" dirty="0">
                <a:latin typeface="+mj-lt"/>
              </a:rPr>
              <a:t>increase</a:t>
            </a:r>
            <a:r>
              <a:rPr lang="it-IT" b="0" i="1" u="none" strike="noStrike" baseline="0" dirty="0">
                <a:latin typeface="+mj-lt"/>
              </a:rPr>
              <a:t> in contributions.</a:t>
            </a:r>
            <a:endParaRPr lang="it-IT" i="1" dirty="0">
              <a:latin typeface="+mj-lt"/>
            </a:endParaRPr>
          </a:p>
        </p:txBody>
      </p:sp>
    </p:spTree>
    <p:extLst>
      <p:ext uri="{BB962C8B-B14F-4D97-AF65-F5344CB8AC3E}">
        <p14:creationId xmlns:p14="http://schemas.microsoft.com/office/powerpoint/2010/main" val="15884506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D5DF75-66BA-4989-BD2A-A00951DD01AA}"/>
              </a:ext>
            </a:extLst>
          </p:cNvPr>
          <p:cNvSpPr>
            <a:spLocks noGrp="1"/>
          </p:cNvSpPr>
          <p:nvPr>
            <p:ph type="title"/>
          </p:nvPr>
        </p:nvSpPr>
        <p:spPr/>
        <p:txBody>
          <a:bodyPr/>
          <a:lstStyle/>
          <a:p>
            <a:r>
              <a:rPr lang="it-IT" b="1" dirty="0"/>
              <a:t>Trasparenza: un «obbligo» del solo Non Profit?</a:t>
            </a:r>
          </a:p>
        </p:txBody>
      </p:sp>
      <p:sp>
        <p:nvSpPr>
          <p:cNvPr id="3" name="Segnaposto piè di pagina 2">
            <a:extLst>
              <a:ext uri="{FF2B5EF4-FFF2-40B4-BE49-F238E27FC236}">
                <a16:creationId xmlns:a16="http://schemas.microsoft.com/office/drawing/2014/main" id="{465DED29-3537-44DA-8F53-AC72BA828C99}"/>
              </a:ext>
            </a:extLst>
          </p:cNvPr>
          <p:cNvSpPr>
            <a:spLocks noGrp="1"/>
          </p:cNvSpPr>
          <p:nvPr>
            <p:ph type="ftr" sz="quarter" idx="11"/>
          </p:nvPr>
        </p:nvSpPr>
        <p:spPr/>
        <p:txBody>
          <a:bodyPr/>
          <a:lstStyle/>
          <a:p>
            <a:r>
              <a:rPr lang="it-IT"/>
              <a:t>WEBINAR IL BILANCIO SOCIALE PER IL MONDO COOPERATIVO - Comunicare gli Impatti Sociali ed Ambientali delle Realtà Cooperative</a:t>
            </a:r>
            <a:endParaRPr lang="it-IT" dirty="0"/>
          </a:p>
        </p:txBody>
      </p:sp>
      <p:sp>
        <p:nvSpPr>
          <p:cNvPr id="4" name="Segnaposto numero diapositiva 3">
            <a:extLst>
              <a:ext uri="{FF2B5EF4-FFF2-40B4-BE49-F238E27FC236}">
                <a16:creationId xmlns:a16="http://schemas.microsoft.com/office/drawing/2014/main" id="{3EE7B6F4-4351-4271-A84C-ECF5D708D995}"/>
              </a:ext>
            </a:extLst>
          </p:cNvPr>
          <p:cNvSpPr>
            <a:spLocks noGrp="1"/>
          </p:cNvSpPr>
          <p:nvPr>
            <p:ph type="sldNum" sz="quarter" idx="12"/>
          </p:nvPr>
        </p:nvSpPr>
        <p:spPr/>
        <p:txBody>
          <a:bodyPr/>
          <a:lstStyle/>
          <a:p>
            <a:fld id="{1FF8AE2F-2AB8-48FD-BDE7-FCCCA4121D9E}" type="slidenum">
              <a:rPr lang="it-IT" smtClean="0"/>
              <a:pPr/>
              <a:t>39</a:t>
            </a:fld>
            <a:endParaRPr lang="it-IT"/>
          </a:p>
        </p:txBody>
      </p:sp>
      <p:pic>
        <p:nvPicPr>
          <p:cNvPr id="6" name="Immagine 5">
            <a:extLst>
              <a:ext uri="{FF2B5EF4-FFF2-40B4-BE49-F238E27FC236}">
                <a16:creationId xmlns:a16="http://schemas.microsoft.com/office/drawing/2014/main" id="{CE1C52AA-2042-4325-8150-3785DCE094CF}"/>
              </a:ext>
            </a:extLst>
          </p:cNvPr>
          <p:cNvPicPr>
            <a:picLocks noChangeAspect="1"/>
          </p:cNvPicPr>
          <p:nvPr/>
        </p:nvPicPr>
        <p:blipFill>
          <a:blip r:embed="rId2"/>
          <a:stretch>
            <a:fillRect/>
          </a:stretch>
        </p:blipFill>
        <p:spPr>
          <a:xfrm>
            <a:off x="6319034" y="1674228"/>
            <a:ext cx="5524164" cy="3663082"/>
          </a:xfrm>
          <a:prstGeom prst="rect">
            <a:avLst/>
          </a:prstGeom>
        </p:spPr>
      </p:pic>
      <p:pic>
        <p:nvPicPr>
          <p:cNvPr id="8" name="Immagine 7">
            <a:extLst>
              <a:ext uri="{FF2B5EF4-FFF2-40B4-BE49-F238E27FC236}">
                <a16:creationId xmlns:a16="http://schemas.microsoft.com/office/drawing/2014/main" id="{3FD71EF2-8BED-45A2-94E4-7AC70C3E6205}"/>
              </a:ext>
            </a:extLst>
          </p:cNvPr>
          <p:cNvPicPr>
            <a:picLocks noChangeAspect="1"/>
          </p:cNvPicPr>
          <p:nvPr/>
        </p:nvPicPr>
        <p:blipFill>
          <a:blip r:embed="rId3"/>
          <a:stretch>
            <a:fillRect/>
          </a:stretch>
        </p:blipFill>
        <p:spPr>
          <a:xfrm>
            <a:off x="172387" y="1848020"/>
            <a:ext cx="6087735" cy="3489290"/>
          </a:xfrm>
          <a:prstGeom prst="rect">
            <a:avLst/>
          </a:prstGeom>
        </p:spPr>
      </p:pic>
    </p:spTree>
    <p:extLst>
      <p:ext uri="{BB962C8B-B14F-4D97-AF65-F5344CB8AC3E}">
        <p14:creationId xmlns:p14="http://schemas.microsoft.com/office/powerpoint/2010/main" val="697570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14AE7-3474-40F9-8307-F9E35BFABFFC}"/>
              </a:ext>
            </a:extLst>
          </p:cNvPr>
          <p:cNvSpPr>
            <a:spLocks noGrp="1"/>
          </p:cNvSpPr>
          <p:nvPr>
            <p:ph type="title"/>
          </p:nvPr>
        </p:nvSpPr>
        <p:spPr/>
        <p:txBody>
          <a:bodyPr>
            <a:normAutofit/>
          </a:bodyPr>
          <a:lstStyle/>
          <a:p>
            <a:endParaRPr lang="it-IT" b="1" dirty="0">
              <a:effectLst>
                <a:outerShdw blurRad="38100" dist="38100" dir="2700000" algn="tl">
                  <a:srgbClr val="000000">
                    <a:alpha val="43137"/>
                  </a:srgbClr>
                </a:outerShdw>
              </a:effectLst>
            </a:endParaRPr>
          </a:p>
        </p:txBody>
      </p:sp>
      <p:sp>
        <p:nvSpPr>
          <p:cNvPr id="3" name="Segnaposto contenuto 2">
            <a:extLst>
              <a:ext uri="{FF2B5EF4-FFF2-40B4-BE49-F238E27FC236}">
                <a16:creationId xmlns:a16="http://schemas.microsoft.com/office/drawing/2014/main" id="{1407C772-5F58-48C8-B6B9-169B833BEAAB}"/>
              </a:ext>
            </a:extLst>
          </p:cNvPr>
          <p:cNvSpPr>
            <a:spLocks noGrp="1"/>
          </p:cNvSpPr>
          <p:nvPr>
            <p:ph idx="1"/>
          </p:nvPr>
        </p:nvSpPr>
        <p:spPr>
          <a:xfrm>
            <a:off x="838200" y="948582"/>
            <a:ext cx="10515600" cy="5358213"/>
          </a:xfrm>
        </p:spPr>
        <p:txBody>
          <a:bodyPr>
            <a:normAutofit/>
          </a:bodyPr>
          <a:lstStyle/>
          <a:p>
            <a:pPr eaLnBrk="0" fontAlgn="base" hangingPunct="0"/>
            <a:endParaRPr lang="it-IT" dirty="0"/>
          </a:p>
          <a:p>
            <a:pPr algn="just"/>
            <a:r>
              <a:rPr lang="it-IT" sz="3600" b="1" dirty="0"/>
              <a:t>La relazione tra i soggetti economici e l’ambiente in cui operano rappresenta una fattore da dover sempre più considerare nell’utilizzo delle risorse sia in modo efficace che sostenibile, utilizzando strumenti che possano misurare la </a:t>
            </a:r>
            <a:r>
              <a:rPr lang="it-IT" sz="3600" b="1" dirty="0">
                <a:effectLst>
                  <a:outerShdw blurRad="38100" dist="38100" dir="2700000" algn="tl">
                    <a:srgbClr val="000000">
                      <a:alpha val="43137"/>
                    </a:srgbClr>
                  </a:outerShdw>
                </a:effectLst>
              </a:rPr>
              <a:t>performance globale</a:t>
            </a:r>
            <a:r>
              <a:rPr lang="it-IT" sz="3600" b="1" dirty="0"/>
              <a:t>. </a:t>
            </a:r>
            <a:endParaRPr lang="it-IT" sz="3600" dirty="0"/>
          </a:p>
        </p:txBody>
      </p:sp>
      <p:sp>
        <p:nvSpPr>
          <p:cNvPr id="4" name="Segnaposto numero diapositiva 3">
            <a:extLst>
              <a:ext uri="{FF2B5EF4-FFF2-40B4-BE49-F238E27FC236}">
                <a16:creationId xmlns:a16="http://schemas.microsoft.com/office/drawing/2014/main" id="{9E04DF29-E810-4783-BA55-D4DD3B07FD7E}"/>
              </a:ext>
            </a:extLst>
          </p:cNvPr>
          <p:cNvSpPr>
            <a:spLocks noGrp="1"/>
          </p:cNvSpPr>
          <p:nvPr>
            <p:ph type="sldNum" sz="quarter" idx="12"/>
          </p:nvPr>
        </p:nvSpPr>
        <p:spPr/>
        <p:txBody>
          <a:bodyPr/>
          <a:lstStyle/>
          <a:p>
            <a:fld id="{1FF8AE2F-2AB8-48FD-BDE7-FCCCA4121D9E}" type="slidenum">
              <a:rPr lang="it-IT" smtClean="0"/>
              <a:pPr/>
              <a:t>4</a:t>
            </a:fld>
            <a:endParaRPr lang="it-IT"/>
          </a:p>
        </p:txBody>
      </p:sp>
      <p:sp>
        <p:nvSpPr>
          <p:cNvPr id="5" name="Segnaposto piè di pagina 4">
            <a:extLst>
              <a:ext uri="{FF2B5EF4-FFF2-40B4-BE49-F238E27FC236}">
                <a16:creationId xmlns:a16="http://schemas.microsoft.com/office/drawing/2014/main" id="{B361CB44-76E3-4AC7-8ABD-99F1B6786127}"/>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Tree>
    <p:extLst>
      <p:ext uri="{BB962C8B-B14F-4D97-AF65-F5344CB8AC3E}">
        <p14:creationId xmlns:p14="http://schemas.microsoft.com/office/powerpoint/2010/main" val="27991882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7B6741-CF8A-4F5E-85C1-04390FF20463}"/>
              </a:ext>
            </a:extLst>
          </p:cNvPr>
          <p:cNvSpPr>
            <a:spLocks noGrp="1"/>
          </p:cNvSpPr>
          <p:nvPr>
            <p:ph type="title"/>
          </p:nvPr>
        </p:nvSpPr>
        <p:spPr/>
        <p:txBody>
          <a:bodyPr/>
          <a:lstStyle/>
          <a:p>
            <a:r>
              <a:rPr lang="it-IT" b="1" dirty="0"/>
              <a:t>Un Tool per gli Associati AGCI</a:t>
            </a:r>
          </a:p>
        </p:txBody>
      </p:sp>
      <p:sp>
        <p:nvSpPr>
          <p:cNvPr id="3" name="Segnaposto piè di pagina 2">
            <a:extLst>
              <a:ext uri="{FF2B5EF4-FFF2-40B4-BE49-F238E27FC236}">
                <a16:creationId xmlns:a16="http://schemas.microsoft.com/office/drawing/2014/main" id="{07C0FC86-090A-4DFA-981A-44476A79DE81}"/>
              </a:ext>
            </a:extLst>
          </p:cNvPr>
          <p:cNvSpPr>
            <a:spLocks noGrp="1"/>
          </p:cNvSpPr>
          <p:nvPr>
            <p:ph type="ftr" sz="quarter" idx="11"/>
          </p:nvPr>
        </p:nvSpPr>
        <p:spPr/>
        <p:txBody>
          <a:bodyPr/>
          <a:lstStyle/>
          <a:p>
            <a:r>
              <a:rPr lang="it-IT"/>
              <a:t>WEBINAR IL BILANCIO SOCIALE PER IL MONDO COOPERATIVO - Comunicare gli Impatti Sociali ed Ambientali delle Realtà Cooperative</a:t>
            </a:r>
            <a:endParaRPr lang="it-IT" dirty="0"/>
          </a:p>
        </p:txBody>
      </p:sp>
      <p:sp>
        <p:nvSpPr>
          <p:cNvPr id="4" name="Segnaposto numero diapositiva 3">
            <a:extLst>
              <a:ext uri="{FF2B5EF4-FFF2-40B4-BE49-F238E27FC236}">
                <a16:creationId xmlns:a16="http://schemas.microsoft.com/office/drawing/2014/main" id="{988FC4A0-F414-434C-8395-4B2DC7870E54}"/>
              </a:ext>
            </a:extLst>
          </p:cNvPr>
          <p:cNvSpPr>
            <a:spLocks noGrp="1"/>
          </p:cNvSpPr>
          <p:nvPr>
            <p:ph type="sldNum" sz="quarter" idx="12"/>
          </p:nvPr>
        </p:nvSpPr>
        <p:spPr/>
        <p:txBody>
          <a:bodyPr/>
          <a:lstStyle/>
          <a:p>
            <a:fld id="{1FF8AE2F-2AB8-48FD-BDE7-FCCCA4121D9E}" type="slidenum">
              <a:rPr lang="it-IT" smtClean="0"/>
              <a:pPr/>
              <a:t>40</a:t>
            </a:fld>
            <a:endParaRPr lang="it-IT"/>
          </a:p>
        </p:txBody>
      </p:sp>
      <p:sp>
        <p:nvSpPr>
          <p:cNvPr id="5" name="Rettangolo 4">
            <a:extLst>
              <a:ext uri="{FF2B5EF4-FFF2-40B4-BE49-F238E27FC236}">
                <a16:creationId xmlns:a16="http://schemas.microsoft.com/office/drawing/2014/main" id="{1B0D561C-DC65-494B-8626-4980B5A67F5B}"/>
              </a:ext>
            </a:extLst>
          </p:cNvPr>
          <p:cNvSpPr/>
          <p:nvPr/>
        </p:nvSpPr>
        <p:spPr>
          <a:xfrm>
            <a:off x="994299" y="1757208"/>
            <a:ext cx="2716567" cy="3160450"/>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FASE I</a:t>
            </a:r>
          </a:p>
          <a:p>
            <a:pPr algn="ctr"/>
            <a:endParaRPr lang="it-IT" dirty="0">
              <a:solidFill>
                <a:schemeClr val="tx1"/>
              </a:solidFill>
            </a:endParaRPr>
          </a:p>
          <a:p>
            <a:pPr algn="ctr"/>
            <a:r>
              <a:rPr lang="it-IT" dirty="0">
                <a:solidFill>
                  <a:schemeClr val="tx1"/>
                </a:solidFill>
              </a:rPr>
              <a:t>Implementazione di un tool online di compilazione.</a:t>
            </a:r>
          </a:p>
          <a:p>
            <a:pPr algn="ctr"/>
            <a:r>
              <a:rPr lang="it-IT" dirty="0">
                <a:solidFill>
                  <a:schemeClr val="tx1"/>
                </a:solidFill>
              </a:rPr>
              <a:t> Ogni Associata AGCI compila in autonomia il proprio bilancio sociale, secondo le Linee Guida Ministeriali</a:t>
            </a:r>
          </a:p>
        </p:txBody>
      </p:sp>
      <p:sp>
        <p:nvSpPr>
          <p:cNvPr id="6" name="Rettangolo 5">
            <a:extLst>
              <a:ext uri="{FF2B5EF4-FFF2-40B4-BE49-F238E27FC236}">
                <a16:creationId xmlns:a16="http://schemas.microsoft.com/office/drawing/2014/main" id="{81A1CCDB-0E47-4476-A487-9F07C1241518}"/>
              </a:ext>
            </a:extLst>
          </p:cNvPr>
          <p:cNvSpPr/>
          <p:nvPr/>
        </p:nvSpPr>
        <p:spPr>
          <a:xfrm>
            <a:off x="4440314" y="1757208"/>
            <a:ext cx="2716567" cy="3160450"/>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FASE II</a:t>
            </a:r>
          </a:p>
          <a:p>
            <a:pPr algn="ctr"/>
            <a:endParaRPr lang="it-IT" dirty="0">
              <a:solidFill>
                <a:schemeClr val="tx1"/>
              </a:solidFill>
            </a:endParaRPr>
          </a:p>
          <a:p>
            <a:pPr algn="ctr"/>
            <a:endParaRPr lang="it-IT" dirty="0">
              <a:solidFill>
                <a:schemeClr val="tx1"/>
              </a:solidFill>
            </a:endParaRPr>
          </a:p>
          <a:p>
            <a:pPr algn="ctr"/>
            <a:r>
              <a:rPr lang="it-IT" dirty="0">
                <a:solidFill>
                  <a:schemeClr val="tx1"/>
                </a:solidFill>
              </a:rPr>
              <a:t>Consulenza e assistenza in giornate ed orari pre-concordati per la compilazione di ulteriori dati di Bilancio Sociale o per richiesta confronto su indicatori.</a:t>
            </a:r>
          </a:p>
        </p:txBody>
      </p:sp>
      <p:sp>
        <p:nvSpPr>
          <p:cNvPr id="7" name="Rettangolo 6">
            <a:extLst>
              <a:ext uri="{FF2B5EF4-FFF2-40B4-BE49-F238E27FC236}">
                <a16:creationId xmlns:a16="http://schemas.microsoft.com/office/drawing/2014/main" id="{2C248821-AD56-4FD9-8E0C-919190900E93}"/>
              </a:ext>
            </a:extLst>
          </p:cNvPr>
          <p:cNvSpPr/>
          <p:nvPr/>
        </p:nvSpPr>
        <p:spPr>
          <a:xfrm>
            <a:off x="7886329" y="1750551"/>
            <a:ext cx="2716567" cy="3160450"/>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FASE III</a:t>
            </a:r>
          </a:p>
          <a:p>
            <a:pPr algn="ctr"/>
            <a:endParaRPr lang="it-IT" b="1" dirty="0">
              <a:solidFill>
                <a:schemeClr val="tx1"/>
              </a:solidFill>
            </a:endParaRPr>
          </a:p>
          <a:p>
            <a:pPr algn="ctr"/>
            <a:endParaRPr lang="it-IT" dirty="0">
              <a:solidFill>
                <a:schemeClr val="tx1"/>
              </a:solidFill>
            </a:endParaRPr>
          </a:p>
          <a:p>
            <a:pPr algn="ctr"/>
            <a:endParaRPr lang="it-IT" dirty="0">
              <a:solidFill>
                <a:schemeClr val="tx1"/>
              </a:solidFill>
            </a:endParaRPr>
          </a:p>
          <a:p>
            <a:pPr algn="ctr"/>
            <a:r>
              <a:rPr lang="it-IT" dirty="0">
                <a:solidFill>
                  <a:schemeClr val="tx1"/>
                </a:solidFill>
              </a:rPr>
              <a:t>Archivio dei dati e creazione di serie storiche. Ogni anno, si potranno confermare e/o aggiornare i dati su quanto riportato in anno precedente.</a:t>
            </a:r>
          </a:p>
        </p:txBody>
      </p:sp>
    </p:spTree>
    <p:extLst>
      <p:ext uri="{BB962C8B-B14F-4D97-AF65-F5344CB8AC3E}">
        <p14:creationId xmlns:p14="http://schemas.microsoft.com/office/powerpoint/2010/main" val="894705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77A544-5D60-4275-B471-79787815D336}"/>
              </a:ext>
            </a:extLst>
          </p:cNvPr>
          <p:cNvSpPr>
            <a:spLocks noGrp="1"/>
          </p:cNvSpPr>
          <p:nvPr>
            <p:ph type="ctrTitle"/>
          </p:nvPr>
        </p:nvSpPr>
        <p:spPr>
          <a:xfrm>
            <a:off x="1401596" y="1653467"/>
            <a:ext cx="9688497" cy="1775533"/>
          </a:xfrm>
        </p:spPr>
        <p:txBody>
          <a:bodyPr>
            <a:normAutofit/>
          </a:bodyPr>
          <a:lstStyle/>
          <a:p>
            <a:pPr rtl="0">
              <a:lnSpc>
                <a:spcPct val="150000"/>
              </a:lnSpc>
              <a:spcBef>
                <a:spcPts val="1400"/>
              </a:spcBef>
              <a:spcAft>
                <a:spcPts val="1400"/>
              </a:spcAft>
            </a:pPr>
            <a:r>
              <a:rPr lang="it-IT" sz="2400" b="1" i="1" u="none" strike="noStrike" dirty="0">
                <a:solidFill>
                  <a:srgbClr val="000000"/>
                </a:solidFill>
                <a:effectLst/>
                <a:latin typeface="+mn-lt"/>
              </a:rPr>
              <a:t>La compilazione del tool AGCI del bilancio sociale  II° parte – esempi pratici</a:t>
            </a:r>
          </a:p>
        </p:txBody>
      </p:sp>
      <p:sp>
        <p:nvSpPr>
          <p:cNvPr id="3" name="Sottotitolo 2">
            <a:extLst>
              <a:ext uri="{FF2B5EF4-FFF2-40B4-BE49-F238E27FC236}">
                <a16:creationId xmlns:a16="http://schemas.microsoft.com/office/drawing/2014/main" id="{1B4450DB-C0E3-43F8-9551-8F70A314B957}"/>
              </a:ext>
            </a:extLst>
          </p:cNvPr>
          <p:cNvSpPr>
            <a:spLocks noGrp="1"/>
          </p:cNvSpPr>
          <p:nvPr>
            <p:ph type="subTitle" idx="1"/>
          </p:nvPr>
        </p:nvSpPr>
        <p:spPr>
          <a:xfrm>
            <a:off x="1524000" y="3684591"/>
            <a:ext cx="9566093" cy="1038688"/>
          </a:xfrm>
        </p:spPr>
        <p:txBody>
          <a:bodyPr>
            <a:normAutofit/>
          </a:bodyPr>
          <a:lstStyle/>
          <a:p>
            <a:r>
              <a:rPr lang="it-IT" sz="1600" dirty="0"/>
              <a:t>Daniele Narduzzi, </a:t>
            </a:r>
            <a:r>
              <a:rPr lang="it-IT" sz="1600" i="1" dirty="0"/>
              <a:t>Fondatore di BeHonest Srl</a:t>
            </a:r>
          </a:p>
          <a:p>
            <a:endParaRPr lang="it-IT" sz="1600" i="1" dirty="0"/>
          </a:p>
          <a:p>
            <a:r>
              <a:rPr lang="it-IT" sz="1600" dirty="0"/>
              <a:t>Webinar AGCI | giovedì 1 aprile 2021</a:t>
            </a:r>
          </a:p>
        </p:txBody>
      </p:sp>
    </p:spTree>
    <p:extLst>
      <p:ext uri="{BB962C8B-B14F-4D97-AF65-F5344CB8AC3E}">
        <p14:creationId xmlns:p14="http://schemas.microsoft.com/office/powerpoint/2010/main" val="95886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lstStyle/>
          <a:p>
            <a:r>
              <a:rPr lang="it-IT" b="1" dirty="0">
                <a:effectLst>
                  <a:outerShdw blurRad="38100" dist="38100" dir="2700000" algn="tl">
                    <a:srgbClr val="000000">
                      <a:alpha val="43137"/>
                    </a:srgbClr>
                  </a:outerShdw>
                </a:effectLst>
              </a:rPr>
              <a:t>Bilancio sociale </a:t>
            </a:r>
          </a:p>
        </p:txBody>
      </p:sp>
      <p:sp>
        <p:nvSpPr>
          <p:cNvPr id="3" name="Segnaposto contenuto 2">
            <a:extLst>
              <a:ext uri="{FF2B5EF4-FFF2-40B4-BE49-F238E27FC236}">
                <a16:creationId xmlns:a16="http://schemas.microsoft.com/office/drawing/2014/main" id="{226B4F23-575C-41C9-A613-F08EC23E61D6}"/>
              </a:ext>
            </a:extLst>
          </p:cNvPr>
          <p:cNvSpPr>
            <a:spLocks noGrp="1"/>
          </p:cNvSpPr>
          <p:nvPr>
            <p:ph idx="1"/>
          </p:nvPr>
        </p:nvSpPr>
        <p:spPr/>
        <p:txBody>
          <a:bodyPr>
            <a:normAutofit/>
          </a:bodyPr>
          <a:lstStyle/>
          <a:p>
            <a:pPr marL="457200" indent="-457200" algn="just">
              <a:buFont typeface="+mj-lt"/>
              <a:buAutoNum type="arabicPeriod"/>
            </a:pPr>
            <a:r>
              <a:rPr lang="it-IT" sz="2000" i="1" dirty="0">
                <a:effectLst>
                  <a:outerShdw blurRad="38100" dist="38100" dir="2700000" algn="tl">
                    <a:srgbClr val="000000">
                      <a:alpha val="43137"/>
                    </a:srgbClr>
                  </a:outerShdw>
                </a:effectLst>
              </a:rPr>
              <a:t>MOTIVAZIONI</a:t>
            </a:r>
          </a:p>
          <a:p>
            <a:pPr marL="457200" indent="-457200" algn="just">
              <a:buFont typeface="+mj-lt"/>
              <a:buAutoNum type="arabicPeriod"/>
            </a:pPr>
            <a:r>
              <a:rPr lang="it-IT" sz="2000" i="1" dirty="0">
                <a:effectLst>
                  <a:outerShdw blurRad="38100" dist="38100" dir="2700000" algn="tl">
                    <a:srgbClr val="000000">
                      <a:alpha val="43137"/>
                    </a:srgbClr>
                  </a:outerShdw>
                </a:effectLst>
              </a:rPr>
              <a:t>INFORMAZIONI GENERALI</a:t>
            </a:r>
          </a:p>
          <a:p>
            <a:pPr marL="457200" indent="-457200" algn="just">
              <a:buFont typeface="+mj-lt"/>
              <a:buAutoNum type="arabicPeriod"/>
            </a:pPr>
            <a:r>
              <a:rPr lang="it-IT" sz="2000" i="1" dirty="0">
                <a:effectLst>
                  <a:outerShdw blurRad="38100" dist="38100" dir="2700000" algn="tl">
                    <a:srgbClr val="000000">
                      <a:alpha val="43137"/>
                    </a:srgbClr>
                  </a:outerShdw>
                </a:effectLst>
              </a:rPr>
              <a:t>STRUTTURA, GOVERNO, AMMINISTRAZIONE</a:t>
            </a:r>
          </a:p>
          <a:p>
            <a:pPr marL="457200" indent="-457200" algn="just">
              <a:buFont typeface="+mj-lt"/>
              <a:buAutoNum type="arabicPeriod"/>
            </a:pPr>
            <a:r>
              <a:rPr lang="it-IT" sz="2000" i="1" dirty="0">
                <a:effectLst>
                  <a:outerShdw blurRad="38100" dist="38100" dir="2700000" algn="tl">
                    <a:srgbClr val="000000">
                      <a:alpha val="43137"/>
                    </a:srgbClr>
                  </a:outerShdw>
                </a:effectLst>
              </a:rPr>
              <a:t>PERSONE CHE OPERANO PER L’ENTE</a:t>
            </a:r>
          </a:p>
          <a:p>
            <a:pPr marL="457200" indent="-457200" algn="just">
              <a:buFont typeface="+mj-lt"/>
              <a:buAutoNum type="arabicPeriod"/>
            </a:pPr>
            <a:r>
              <a:rPr lang="it-IT" sz="2000" i="1" dirty="0">
                <a:effectLst>
                  <a:outerShdw blurRad="38100" dist="38100" dir="2700000" algn="tl">
                    <a:srgbClr val="000000">
                      <a:alpha val="43137"/>
                    </a:srgbClr>
                  </a:outerShdw>
                </a:effectLst>
              </a:rPr>
              <a:t>OBIETTIVI E ATTIVITA’ </a:t>
            </a:r>
          </a:p>
          <a:p>
            <a:pPr marL="457200" indent="-457200" algn="just">
              <a:buFont typeface="+mj-lt"/>
              <a:buAutoNum type="arabicPeriod"/>
            </a:pPr>
            <a:r>
              <a:rPr lang="it-IT" sz="2000" i="1" dirty="0">
                <a:effectLst>
                  <a:outerShdw blurRad="38100" dist="38100" dir="2700000" algn="tl">
                    <a:srgbClr val="000000">
                      <a:alpha val="43137"/>
                    </a:srgbClr>
                  </a:outerShdw>
                </a:effectLst>
              </a:rPr>
              <a:t>SITUAZIONI ECONOMICO-FINANZIARIE</a:t>
            </a:r>
          </a:p>
          <a:p>
            <a:pPr marL="457200" indent="-457200" algn="just">
              <a:buFont typeface="+mj-lt"/>
              <a:buAutoNum type="arabicPeriod"/>
            </a:pPr>
            <a:r>
              <a:rPr lang="it-IT" sz="2000" i="1" dirty="0">
                <a:effectLst>
                  <a:outerShdw blurRad="38100" dist="38100" dir="2700000" algn="tl">
                    <a:srgbClr val="000000">
                      <a:alpha val="43137"/>
                    </a:srgbClr>
                  </a:outerShdw>
                </a:effectLst>
              </a:rPr>
              <a:t>ALTRE INFORMAZIONI </a:t>
            </a:r>
          </a:p>
          <a:p>
            <a:pPr marL="457200" indent="-457200" algn="just">
              <a:buFont typeface="+mj-lt"/>
              <a:buAutoNum type="arabicPeriod"/>
            </a:pPr>
            <a:r>
              <a:rPr lang="it-IT" sz="2000" i="1" dirty="0">
                <a:effectLst>
                  <a:outerShdw blurRad="38100" dist="38100" dir="2700000" algn="tl">
                    <a:srgbClr val="000000">
                      <a:alpha val="43137"/>
                    </a:srgbClr>
                  </a:outerShdw>
                </a:effectLst>
              </a:rPr>
              <a:t>MONITORAGGIO ORGANO DI CONTROLLO</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42</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Tree>
    <p:extLst>
      <p:ext uri="{BB962C8B-B14F-4D97-AF65-F5344CB8AC3E}">
        <p14:creationId xmlns:p14="http://schemas.microsoft.com/office/powerpoint/2010/main" val="7317344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lstStyle/>
          <a:p>
            <a:r>
              <a:rPr lang="it-IT" b="1" dirty="0">
                <a:effectLst>
                  <a:outerShdw blurRad="38100" dist="38100" dir="2700000" algn="tl">
                    <a:srgbClr val="000000">
                      <a:alpha val="43137"/>
                    </a:srgbClr>
                  </a:outerShdw>
                </a:effectLst>
              </a:rPr>
              <a:t>Bilancio sociale – Esempi Pratici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43</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6" name="Immagine 5"/>
          <p:cNvPicPr>
            <a:picLocks noChangeAspect="1"/>
          </p:cNvPicPr>
          <p:nvPr/>
        </p:nvPicPr>
        <p:blipFill>
          <a:blip r:embed="rId2"/>
          <a:stretch>
            <a:fillRect/>
          </a:stretch>
        </p:blipFill>
        <p:spPr>
          <a:xfrm>
            <a:off x="3587750" y="928868"/>
            <a:ext cx="4928721" cy="5090932"/>
          </a:xfrm>
          <a:prstGeom prst="rect">
            <a:avLst/>
          </a:prstGeom>
        </p:spPr>
      </p:pic>
    </p:spTree>
    <p:extLst>
      <p:ext uri="{BB962C8B-B14F-4D97-AF65-F5344CB8AC3E}">
        <p14:creationId xmlns:p14="http://schemas.microsoft.com/office/powerpoint/2010/main" val="12803325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lstStyle/>
          <a:p>
            <a:r>
              <a:rPr lang="it-IT" b="1" dirty="0">
                <a:effectLst>
                  <a:outerShdw blurRad="38100" dist="38100" dir="2700000" algn="tl">
                    <a:srgbClr val="000000">
                      <a:alpha val="43137"/>
                    </a:srgbClr>
                  </a:outerShdw>
                </a:effectLst>
              </a:rPr>
              <a:t>Bilancio sociale – Metodologia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44</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6" name="Immagine 5"/>
          <p:cNvPicPr>
            <a:picLocks noChangeAspect="1"/>
          </p:cNvPicPr>
          <p:nvPr/>
        </p:nvPicPr>
        <p:blipFill>
          <a:blip r:embed="rId2"/>
          <a:stretch>
            <a:fillRect/>
          </a:stretch>
        </p:blipFill>
        <p:spPr>
          <a:xfrm>
            <a:off x="4777316" y="938303"/>
            <a:ext cx="6780700" cy="4979064"/>
          </a:xfrm>
          <a:prstGeom prst="rect">
            <a:avLst/>
          </a:prstGeom>
        </p:spPr>
      </p:pic>
      <p:pic>
        <p:nvPicPr>
          <p:cNvPr id="7" name="Immagine 6"/>
          <p:cNvPicPr>
            <a:picLocks noChangeAspect="1"/>
          </p:cNvPicPr>
          <p:nvPr/>
        </p:nvPicPr>
        <p:blipFill>
          <a:blip r:embed="rId3"/>
          <a:stretch>
            <a:fillRect/>
          </a:stretch>
        </p:blipFill>
        <p:spPr>
          <a:xfrm>
            <a:off x="956456" y="2591633"/>
            <a:ext cx="3362879" cy="2310151"/>
          </a:xfrm>
          <a:prstGeom prst="rect">
            <a:avLst/>
          </a:prstGeom>
        </p:spPr>
      </p:pic>
    </p:spTree>
    <p:extLst>
      <p:ext uri="{BB962C8B-B14F-4D97-AF65-F5344CB8AC3E}">
        <p14:creationId xmlns:p14="http://schemas.microsoft.com/office/powerpoint/2010/main" val="11859909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lstStyle/>
          <a:p>
            <a:r>
              <a:rPr lang="it-IT" b="1" dirty="0">
                <a:effectLst>
                  <a:outerShdw blurRad="38100" dist="38100" dir="2700000" algn="tl">
                    <a:srgbClr val="000000">
                      <a:alpha val="43137"/>
                    </a:srgbClr>
                  </a:outerShdw>
                </a:effectLst>
              </a:rPr>
              <a:t>Bilancio sociale – Metodologia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45</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3" name="Immagine 2"/>
          <p:cNvPicPr>
            <a:picLocks noChangeAspect="1"/>
          </p:cNvPicPr>
          <p:nvPr/>
        </p:nvPicPr>
        <p:blipFill>
          <a:blip r:embed="rId2"/>
          <a:stretch>
            <a:fillRect/>
          </a:stretch>
        </p:blipFill>
        <p:spPr>
          <a:xfrm>
            <a:off x="6762301" y="1344073"/>
            <a:ext cx="5181637" cy="4657050"/>
          </a:xfrm>
          <a:prstGeom prst="rect">
            <a:avLst/>
          </a:prstGeom>
        </p:spPr>
      </p:pic>
      <p:sp>
        <p:nvSpPr>
          <p:cNvPr id="8" name="Segnaposto contenuto 2">
            <a:extLst>
              <a:ext uri="{FF2B5EF4-FFF2-40B4-BE49-F238E27FC236}">
                <a16:creationId xmlns:a16="http://schemas.microsoft.com/office/drawing/2014/main" id="{226B4F23-575C-41C9-A613-F08EC23E61D6}"/>
              </a:ext>
            </a:extLst>
          </p:cNvPr>
          <p:cNvSpPr>
            <a:spLocks noGrp="1"/>
          </p:cNvSpPr>
          <p:nvPr>
            <p:ph idx="1"/>
          </p:nvPr>
        </p:nvSpPr>
        <p:spPr>
          <a:xfrm>
            <a:off x="96914" y="1573966"/>
            <a:ext cx="6423808" cy="4602997"/>
          </a:xfrm>
        </p:spPr>
        <p:txBody>
          <a:bodyPr>
            <a:noAutofit/>
          </a:bodyPr>
          <a:lstStyle/>
          <a:p>
            <a:pPr marL="0" indent="0" algn="just">
              <a:lnSpc>
                <a:spcPct val="100000"/>
              </a:lnSpc>
              <a:spcBef>
                <a:spcPts val="0"/>
              </a:spcBef>
              <a:buNone/>
            </a:pPr>
            <a:r>
              <a:rPr lang="it-IT" sz="2000" dirty="0"/>
              <a:t>Nell’ottica di porre enfasi sulle attività maggiormente significative, nel 2018 è stata condotta l’analisi di materialità al fine di individuare le tematiche rilevanti per la Fondazione e i propri stakeholder. L’analisi di materialità è frutto di un approccio </a:t>
            </a:r>
            <a:r>
              <a:rPr lang="it-IT" sz="2000" dirty="0" err="1"/>
              <a:t>qualiquantitativo</a:t>
            </a:r>
            <a:r>
              <a:rPr lang="it-IT" sz="2000" dirty="0"/>
              <a:t> che ha coinvolto principalmente le figure responsabili per la redazione del Bilancio Sociale. L’analisi ha evidenziato cambiamenti significativi nell’area “La divulgazione scientifica come strumento di conoscenza”. Il 2018 ha visto un aumento significativo nel numero di progetti e studenti coinvolti nelle iniziative a loro dedicate. Le tematiche identificate sono, dunque, oggetto di rendicontazione nel Bilancio Sociale 2018. </a:t>
            </a:r>
          </a:p>
          <a:p>
            <a:pPr marL="457200" lvl="0" indent="-457200" algn="just">
              <a:lnSpc>
                <a:spcPct val="100000"/>
              </a:lnSpc>
              <a:spcBef>
                <a:spcPts val="0"/>
              </a:spcBef>
              <a:buNone/>
            </a:pPr>
            <a:endParaRPr lang="it-IT" sz="2000" dirty="0"/>
          </a:p>
          <a:p>
            <a:pPr marL="457200" lvl="0" indent="-457200" algn="just">
              <a:lnSpc>
                <a:spcPct val="100000"/>
              </a:lnSpc>
              <a:spcBef>
                <a:spcPts val="0"/>
              </a:spcBef>
              <a:buNone/>
            </a:pPr>
            <a:r>
              <a:rPr lang="it-IT" sz="2000" dirty="0"/>
              <a:t>ASCISSE Rilevanza per la Fondazione </a:t>
            </a:r>
          </a:p>
          <a:p>
            <a:pPr marL="457200" lvl="0" indent="-457200" algn="just">
              <a:lnSpc>
                <a:spcPct val="100000"/>
              </a:lnSpc>
              <a:spcBef>
                <a:spcPts val="0"/>
              </a:spcBef>
              <a:buNone/>
            </a:pPr>
            <a:r>
              <a:rPr lang="it-IT" sz="2000" dirty="0"/>
              <a:t>ORDINATE Rilevanza per gli Stakeholder</a:t>
            </a:r>
            <a:endParaRPr lang="it-IT" sz="2000" i="1" dirty="0"/>
          </a:p>
        </p:txBody>
      </p:sp>
    </p:spTree>
    <p:extLst>
      <p:ext uri="{BB962C8B-B14F-4D97-AF65-F5344CB8AC3E}">
        <p14:creationId xmlns:p14="http://schemas.microsoft.com/office/powerpoint/2010/main" val="10771917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lstStyle/>
          <a:p>
            <a:r>
              <a:rPr lang="it-IT" b="1" dirty="0">
                <a:effectLst>
                  <a:outerShdw blurRad="38100" dist="38100" dir="2700000" algn="tl">
                    <a:srgbClr val="000000">
                      <a:alpha val="43137"/>
                    </a:srgbClr>
                  </a:outerShdw>
                </a:effectLst>
              </a:rPr>
              <a:t>Bilancio sociale – Metodologia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46</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
        <p:nvSpPr>
          <p:cNvPr id="8" name="Segnaposto contenuto 2">
            <a:extLst>
              <a:ext uri="{FF2B5EF4-FFF2-40B4-BE49-F238E27FC236}">
                <a16:creationId xmlns:a16="http://schemas.microsoft.com/office/drawing/2014/main" id="{226B4F23-575C-41C9-A613-F08EC23E61D6}"/>
              </a:ext>
            </a:extLst>
          </p:cNvPr>
          <p:cNvSpPr>
            <a:spLocks noGrp="1"/>
          </p:cNvSpPr>
          <p:nvPr>
            <p:ph idx="1"/>
          </p:nvPr>
        </p:nvSpPr>
        <p:spPr>
          <a:xfrm>
            <a:off x="486655" y="1543986"/>
            <a:ext cx="6423808" cy="4602997"/>
          </a:xfrm>
        </p:spPr>
        <p:txBody>
          <a:bodyPr>
            <a:noAutofit/>
          </a:bodyPr>
          <a:lstStyle/>
          <a:p>
            <a:pPr marL="0" indent="0" algn="just">
              <a:lnSpc>
                <a:spcPct val="100000"/>
              </a:lnSpc>
              <a:spcBef>
                <a:spcPts val="0"/>
              </a:spcBef>
              <a:buNone/>
            </a:pPr>
            <a:r>
              <a:rPr lang="it-IT" sz="2000" dirty="0"/>
              <a:t>Il Decreto Legislativo n.117 per il Codice del Terzo settore è entrato in vigore ad agosto 2017, rendendo obbligatoria la redazione e pubblicazione del bilancio sociale di alcuni Enti del Terzo Settore (ETS).Il bilancio sociale del CIES, con cadenza annuale, è redatto sulla base dei princìpi di rendicontazione stabiliti dal Global Reporting </a:t>
            </a:r>
            <a:r>
              <a:rPr lang="it-IT" sz="2000" dirty="0" err="1"/>
              <a:t>Initiative</a:t>
            </a:r>
            <a:r>
              <a:rPr lang="it-IT" sz="2000" dirty="0"/>
              <a:t> (GRI), l’organizzazione internazionale più autorevole e accreditata per il reporting sociale e ambientale, secondo l’opzione Core. In attesa dell’entrata in vigore del Registro Unico Nazionale del Terzo Settore (RUNTS) e la definizione ufficiale da parte del Ministero del Lavoro e delle Politiche Sociali delle linee guida per il bilancio sociale degli ETS, il CIES considera i princìpi del GRI adeguatamente esaustivi come punto di partenza.</a:t>
            </a:r>
            <a:endParaRPr lang="it-IT" sz="2000" i="1" dirty="0"/>
          </a:p>
        </p:txBody>
      </p:sp>
      <p:pic>
        <p:nvPicPr>
          <p:cNvPr id="6" name="Immagine 5"/>
          <p:cNvPicPr>
            <a:picLocks noChangeAspect="1"/>
          </p:cNvPicPr>
          <p:nvPr/>
        </p:nvPicPr>
        <p:blipFill>
          <a:blip r:embed="rId2"/>
          <a:stretch>
            <a:fillRect/>
          </a:stretch>
        </p:blipFill>
        <p:spPr>
          <a:xfrm>
            <a:off x="7302260" y="2698750"/>
            <a:ext cx="3937000" cy="1460500"/>
          </a:xfrm>
          <a:prstGeom prst="rect">
            <a:avLst/>
          </a:prstGeom>
        </p:spPr>
      </p:pic>
    </p:spTree>
    <p:extLst>
      <p:ext uri="{BB962C8B-B14F-4D97-AF65-F5344CB8AC3E}">
        <p14:creationId xmlns:p14="http://schemas.microsoft.com/office/powerpoint/2010/main" val="4323878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lstStyle/>
          <a:p>
            <a:r>
              <a:rPr lang="it-IT" b="1" dirty="0">
                <a:effectLst>
                  <a:outerShdw blurRad="38100" dist="38100" dir="2700000" algn="tl">
                    <a:srgbClr val="000000">
                      <a:alpha val="43137"/>
                    </a:srgbClr>
                  </a:outerShdw>
                </a:effectLst>
              </a:rPr>
              <a:t>Bilancio sociale – Informazioni generali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47</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7" name="Immagine 6"/>
          <p:cNvPicPr>
            <a:picLocks noChangeAspect="1"/>
          </p:cNvPicPr>
          <p:nvPr/>
        </p:nvPicPr>
        <p:blipFill>
          <a:blip r:embed="rId2"/>
          <a:stretch>
            <a:fillRect/>
          </a:stretch>
        </p:blipFill>
        <p:spPr>
          <a:xfrm>
            <a:off x="1094282" y="1197022"/>
            <a:ext cx="10259518" cy="5088814"/>
          </a:xfrm>
          <a:prstGeom prst="rect">
            <a:avLst/>
          </a:prstGeom>
        </p:spPr>
      </p:pic>
    </p:spTree>
    <p:extLst>
      <p:ext uri="{BB962C8B-B14F-4D97-AF65-F5344CB8AC3E}">
        <p14:creationId xmlns:p14="http://schemas.microsoft.com/office/powerpoint/2010/main" val="20423232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lstStyle/>
          <a:p>
            <a:r>
              <a:rPr lang="it-IT" b="1" dirty="0">
                <a:effectLst>
                  <a:outerShdw blurRad="38100" dist="38100" dir="2700000" algn="tl">
                    <a:srgbClr val="000000">
                      <a:alpha val="43137"/>
                    </a:srgbClr>
                  </a:outerShdw>
                </a:effectLst>
              </a:rPr>
              <a:t>Bilancio sociale – Informazioni generali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48</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6" name="Immagine 5"/>
          <p:cNvPicPr>
            <a:picLocks noChangeAspect="1"/>
          </p:cNvPicPr>
          <p:nvPr/>
        </p:nvPicPr>
        <p:blipFill>
          <a:blip r:embed="rId2"/>
          <a:stretch>
            <a:fillRect/>
          </a:stretch>
        </p:blipFill>
        <p:spPr>
          <a:xfrm>
            <a:off x="96914" y="1783830"/>
            <a:ext cx="6044324" cy="2059690"/>
          </a:xfrm>
          <a:prstGeom prst="rect">
            <a:avLst/>
          </a:prstGeom>
        </p:spPr>
      </p:pic>
      <p:pic>
        <p:nvPicPr>
          <p:cNvPr id="7" name="Immagine 6"/>
          <p:cNvPicPr>
            <a:picLocks noChangeAspect="1"/>
          </p:cNvPicPr>
          <p:nvPr/>
        </p:nvPicPr>
        <p:blipFill>
          <a:blip r:embed="rId3"/>
          <a:stretch>
            <a:fillRect/>
          </a:stretch>
        </p:blipFill>
        <p:spPr>
          <a:xfrm>
            <a:off x="6666671" y="1116667"/>
            <a:ext cx="4953178" cy="4645086"/>
          </a:xfrm>
          <a:prstGeom prst="rect">
            <a:avLst/>
          </a:prstGeom>
        </p:spPr>
      </p:pic>
    </p:spTree>
    <p:extLst>
      <p:ext uri="{BB962C8B-B14F-4D97-AF65-F5344CB8AC3E}">
        <p14:creationId xmlns:p14="http://schemas.microsoft.com/office/powerpoint/2010/main" val="199330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Struttura, Governo e Amministrazione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49</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6" name="Immagine 5"/>
          <p:cNvPicPr>
            <a:picLocks noChangeAspect="1"/>
          </p:cNvPicPr>
          <p:nvPr/>
        </p:nvPicPr>
        <p:blipFill>
          <a:blip r:embed="rId2"/>
          <a:stretch>
            <a:fillRect/>
          </a:stretch>
        </p:blipFill>
        <p:spPr>
          <a:xfrm>
            <a:off x="1064301" y="1359295"/>
            <a:ext cx="4844302" cy="4723797"/>
          </a:xfrm>
          <a:prstGeom prst="rect">
            <a:avLst/>
          </a:prstGeom>
        </p:spPr>
      </p:pic>
      <p:pic>
        <p:nvPicPr>
          <p:cNvPr id="7" name="Immagine 6"/>
          <p:cNvPicPr>
            <a:picLocks noChangeAspect="1"/>
          </p:cNvPicPr>
          <p:nvPr/>
        </p:nvPicPr>
        <p:blipFill>
          <a:blip r:embed="rId3"/>
          <a:stretch>
            <a:fillRect/>
          </a:stretch>
        </p:blipFill>
        <p:spPr>
          <a:xfrm>
            <a:off x="6742960" y="1409700"/>
            <a:ext cx="4800600" cy="4038600"/>
          </a:xfrm>
          <a:prstGeom prst="rect">
            <a:avLst/>
          </a:prstGeom>
        </p:spPr>
      </p:pic>
    </p:spTree>
    <p:extLst>
      <p:ext uri="{BB962C8B-B14F-4D97-AF65-F5344CB8AC3E}">
        <p14:creationId xmlns:p14="http://schemas.microsoft.com/office/powerpoint/2010/main" val="1522101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14AE7-3474-40F9-8307-F9E35BFABFFC}"/>
              </a:ext>
            </a:extLst>
          </p:cNvPr>
          <p:cNvSpPr>
            <a:spLocks noGrp="1"/>
          </p:cNvSpPr>
          <p:nvPr>
            <p:ph type="title"/>
          </p:nvPr>
        </p:nvSpPr>
        <p:spPr/>
        <p:txBody>
          <a:bodyPr>
            <a:normAutofit/>
          </a:bodyPr>
          <a:lstStyle/>
          <a:p>
            <a:r>
              <a:rPr lang="it-IT" sz="3200" b="1" dirty="0">
                <a:effectLst>
                  <a:outerShdw blurRad="38100" dist="38100" dir="2700000" algn="tl">
                    <a:srgbClr val="000000">
                      <a:alpha val="43137"/>
                    </a:srgbClr>
                  </a:outerShdw>
                </a:effectLst>
              </a:rPr>
              <a:t>Responsabilità Sociale d’Impresa</a:t>
            </a:r>
          </a:p>
        </p:txBody>
      </p:sp>
      <p:sp>
        <p:nvSpPr>
          <p:cNvPr id="3" name="Segnaposto contenuto 2">
            <a:extLst>
              <a:ext uri="{FF2B5EF4-FFF2-40B4-BE49-F238E27FC236}">
                <a16:creationId xmlns:a16="http://schemas.microsoft.com/office/drawing/2014/main" id="{1407C772-5F58-48C8-B6B9-169B833BEAAB}"/>
              </a:ext>
            </a:extLst>
          </p:cNvPr>
          <p:cNvSpPr>
            <a:spLocks noGrp="1"/>
          </p:cNvSpPr>
          <p:nvPr>
            <p:ph idx="1"/>
          </p:nvPr>
        </p:nvSpPr>
        <p:spPr>
          <a:xfrm>
            <a:off x="838200" y="948582"/>
            <a:ext cx="10515600" cy="5358213"/>
          </a:xfrm>
        </p:spPr>
        <p:txBody>
          <a:bodyPr>
            <a:normAutofit/>
          </a:bodyPr>
          <a:lstStyle/>
          <a:p>
            <a:pPr marL="0" indent="0" algn="just">
              <a:buNone/>
            </a:pPr>
            <a:endParaRPr lang="it-IT" sz="3200" b="1" dirty="0"/>
          </a:p>
          <a:p>
            <a:pPr marL="0" indent="0" algn="just">
              <a:buNone/>
            </a:pPr>
            <a:r>
              <a:rPr lang="it-IT" sz="3200" b="1" dirty="0"/>
              <a:t>In tal senso le organizzazioni di ogni tipo e natura, sia quelle a vocazione sociale che for profit, hanno  il compito rilevante di garantire uno sviluppo sostenibile, senza compromettere le capacità delle generazioni future, nel soddisfare i bisogni della generazione attuale, cercando delle soluzioni con politiche di gestione mirate .</a:t>
            </a:r>
          </a:p>
          <a:p>
            <a:pPr marL="0" indent="0" algn="just">
              <a:buNone/>
            </a:pPr>
            <a:endParaRPr lang="it-IT" sz="3200" b="1" dirty="0"/>
          </a:p>
          <a:p>
            <a:pPr marL="0" indent="0" algn="just">
              <a:buNone/>
            </a:pPr>
            <a:r>
              <a:rPr lang="it-IT" sz="3200" b="1" dirty="0"/>
              <a:t>Tali preoccupazioni di natura etica vengono oggi codificate come “</a:t>
            </a:r>
            <a:r>
              <a:rPr lang="it-IT" sz="3200" b="1" i="1" dirty="0"/>
              <a:t>Responsabilità Sociale d’Impresa</a:t>
            </a:r>
            <a:r>
              <a:rPr lang="it-IT" sz="3200" b="1" dirty="0"/>
              <a:t>” (RSI o Corporate Social </a:t>
            </a:r>
            <a:r>
              <a:rPr lang="it-IT" sz="3200" b="1" dirty="0" err="1"/>
              <a:t>Responsibility</a:t>
            </a:r>
            <a:r>
              <a:rPr lang="it-IT" sz="3200" b="1" dirty="0"/>
              <a:t>, CSR).</a:t>
            </a:r>
          </a:p>
          <a:p>
            <a:pPr marL="0" indent="0" algn="just">
              <a:buNone/>
            </a:pPr>
            <a:endParaRPr lang="it-IT" sz="3200" b="1" dirty="0"/>
          </a:p>
        </p:txBody>
      </p:sp>
      <p:sp>
        <p:nvSpPr>
          <p:cNvPr id="4" name="Segnaposto numero diapositiva 3">
            <a:extLst>
              <a:ext uri="{FF2B5EF4-FFF2-40B4-BE49-F238E27FC236}">
                <a16:creationId xmlns:a16="http://schemas.microsoft.com/office/drawing/2014/main" id="{9E04DF29-E810-4783-BA55-D4DD3B07FD7E}"/>
              </a:ext>
            </a:extLst>
          </p:cNvPr>
          <p:cNvSpPr>
            <a:spLocks noGrp="1"/>
          </p:cNvSpPr>
          <p:nvPr>
            <p:ph type="sldNum" sz="quarter" idx="12"/>
          </p:nvPr>
        </p:nvSpPr>
        <p:spPr/>
        <p:txBody>
          <a:bodyPr/>
          <a:lstStyle/>
          <a:p>
            <a:fld id="{1FF8AE2F-2AB8-48FD-BDE7-FCCCA4121D9E}" type="slidenum">
              <a:rPr lang="it-IT" smtClean="0"/>
              <a:pPr/>
              <a:t>5</a:t>
            </a:fld>
            <a:endParaRPr lang="it-IT"/>
          </a:p>
        </p:txBody>
      </p:sp>
      <p:sp>
        <p:nvSpPr>
          <p:cNvPr id="5" name="Segnaposto piè di pagina 4">
            <a:extLst>
              <a:ext uri="{FF2B5EF4-FFF2-40B4-BE49-F238E27FC236}">
                <a16:creationId xmlns:a16="http://schemas.microsoft.com/office/drawing/2014/main" id="{B361CB44-76E3-4AC7-8ABD-99F1B6786127}"/>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Tree>
    <p:extLst>
      <p:ext uri="{BB962C8B-B14F-4D97-AF65-F5344CB8AC3E}">
        <p14:creationId xmlns:p14="http://schemas.microsoft.com/office/powerpoint/2010/main" val="30670913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Struttura, Governo e Amministrazione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50</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3" name="Immagine 2"/>
          <p:cNvPicPr>
            <a:picLocks noChangeAspect="1"/>
          </p:cNvPicPr>
          <p:nvPr/>
        </p:nvPicPr>
        <p:blipFill>
          <a:blip r:embed="rId2"/>
          <a:stretch>
            <a:fillRect/>
          </a:stretch>
        </p:blipFill>
        <p:spPr>
          <a:xfrm>
            <a:off x="495300" y="1548016"/>
            <a:ext cx="5600700" cy="4660900"/>
          </a:xfrm>
          <a:prstGeom prst="rect">
            <a:avLst/>
          </a:prstGeom>
        </p:spPr>
      </p:pic>
      <p:pic>
        <p:nvPicPr>
          <p:cNvPr id="8" name="Immagine 7"/>
          <p:cNvPicPr>
            <a:picLocks noChangeAspect="1"/>
          </p:cNvPicPr>
          <p:nvPr/>
        </p:nvPicPr>
        <p:blipFill>
          <a:blip r:embed="rId3"/>
          <a:stretch>
            <a:fillRect/>
          </a:stretch>
        </p:blipFill>
        <p:spPr>
          <a:xfrm>
            <a:off x="7940798" y="855300"/>
            <a:ext cx="2404924" cy="5376948"/>
          </a:xfrm>
          <a:prstGeom prst="rect">
            <a:avLst/>
          </a:prstGeom>
        </p:spPr>
      </p:pic>
    </p:spTree>
    <p:extLst>
      <p:ext uri="{BB962C8B-B14F-4D97-AF65-F5344CB8AC3E}">
        <p14:creationId xmlns:p14="http://schemas.microsoft.com/office/powerpoint/2010/main" val="7176734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Struttura, Governo e Amministrazione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51</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7" name="Immagine 6"/>
          <p:cNvPicPr>
            <a:picLocks noChangeAspect="1"/>
          </p:cNvPicPr>
          <p:nvPr/>
        </p:nvPicPr>
        <p:blipFill>
          <a:blip r:embed="rId2"/>
          <a:stretch>
            <a:fillRect/>
          </a:stretch>
        </p:blipFill>
        <p:spPr>
          <a:xfrm>
            <a:off x="297452" y="2261536"/>
            <a:ext cx="5932278" cy="2788170"/>
          </a:xfrm>
          <a:prstGeom prst="rect">
            <a:avLst/>
          </a:prstGeom>
        </p:spPr>
      </p:pic>
      <p:pic>
        <p:nvPicPr>
          <p:cNvPr id="9" name="Immagine 8"/>
          <p:cNvPicPr>
            <a:picLocks noChangeAspect="1"/>
          </p:cNvPicPr>
          <p:nvPr/>
        </p:nvPicPr>
        <p:blipFill>
          <a:blip r:embed="rId3"/>
          <a:stretch>
            <a:fillRect/>
          </a:stretch>
        </p:blipFill>
        <p:spPr>
          <a:xfrm>
            <a:off x="6201752" y="1450751"/>
            <a:ext cx="5759658" cy="4409739"/>
          </a:xfrm>
          <a:prstGeom prst="rect">
            <a:avLst/>
          </a:prstGeom>
        </p:spPr>
      </p:pic>
    </p:spTree>
    <p:extLst>
      <p:ext uri="{BB962C8B-B14F-4D97-AF65-F5344CB8AC3E}">
        <p14:creationId xmlns:p14="http://schemas.microsoft.com/office/powerpoint/2010/main" val="1638225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Struttura, Governo e Amministrazione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52</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3" name="Immagine 2"/>
          <p:cNvPicPr>
            <a:picLocks noChangeAspect="1"/>
          </p:cNvPicPr>
          <p:nvPr/>
        </p:nvPicPr>
        <p:blipFill>
          <a:blip r:embed="rId2"/>
          <a:stretch>
            <a:fillRect/>
          </a:stretch>
        </p:blipFill>
        <p:spPr>
          <a:xfrm>
            <a:off x="1205042" y="850555"/>
            <a:ext cx="3996545" cy="5367700"/>
          </a:xfrm>
          <a:prstGeom prst="rect">
            <a:avLst/>
          </a:prstGeom>
        </p:spPr>
      </p:pic>
      <p:pic>
        <p:nvPicPr>
          <p:cNvPr id="6" name="Immagine 5"/>
          <p:cNvPicPr>
            <a:picLocks noChangeAspect="1"/>
          </p:cNvPicPr>
          <p:nvPr/>
        </p:nvPicPr>
        <p:blipFill>
          <a:blip r:embed="rId3"/>
          <a:stretch>
            <a:fillRect/>
          </a:stretch>
        </p:blipFill>
        <p:spPr>
          <a:xfrm>
            <a:off x="7285220" y="844754"/>
            <a:ext cx="4082830" cy="5461728"/>
          </a:xfrm>
          <a:prstGeom prst="rect">
            <a:avLst/>
          </a:prstGeom>
        </p:spPr>
      </p:pic>
    </p:spTree>
    <p:extLst>
      <p:ext uri="{BB962C8B-B14F-4D97-AF65-F5344CB8AC3E}">
        <p14:creationId xmlns:p14="http://schemas.microsoft.com/office/powerpoint/2010/main" val="11018603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Struttura, Governo e Amministrazione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53</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7" name="Immagine 6"/>
          <p:cNvPicPr>
            <a:picLocks noChangeAspect="1"/>
          </p:cNvPicPr>
          <p:nvPr/>
        </p:nvPicPr>
        <p:blipFill>
          <a:blip r:embed="rId2"/>
          <a:stretch>
            <a:fillRect/>
          </a:stretch>
        </p:blipFill>
        <p:spPr>
          <a:xfrm>
            <a:off x="7363011" y="1769384"/>
            <a:ext cx="4204021" cy="3678518"/>
          </a:xfrm>
          <a:prstGeom prst="rect">
            <a:avLst/>
          </a:prstGeom>
        </p:spPr>
      </p:pic>
      <p:sp>
        <p:nvSpPr>
          <p:cNvPr id="8" name="Segnaposto contenuto 2">
            <a:extLst>
              <a:ext uri="{FF2B5EF4-FFF2-40B4-BE49-F238E27FC236}">
                <a16:creationId xmlns:a16="http://schemas.microsoft.com/office/drawing/2014/main" id="{226B4F23-575C-41C9-A613-F08EC23E61D6}"/>
              </a:ext>
            </a:extLst>
          </p:cNvPr>
          <p:cNvSpPr>
            <a:spLocks noGrp="1"/>
          </p:cNvSpPr>
          <p:nvPr>
            <p:ph idx="1"/>
          </p:nvPr>
        </p:nvSpPr>
        <p:spPr>
          <a:xfrm>
            <a:off x="545149" y="1502248"/>
            <a:ext cx="6423808" cy="4602997"/>
          </a:xfrm>
        </p:spPr>
        <p:txBody>
          <a:bodyPr>
            <a:noAutofit/>
          </a:bodyPr>
          <a:lstStyle/>
          <a:p>
            <a:pPr marL="0" indent="0" algn="just">
              <a:lnSpc>
                <a:spcPct val="100000"/>
              </a:lnSpc>
              <a:spcBef>
                <a:spcPts val="0"/>
              </a:spcBef>
              <a:buNone/>
            </a:pPr>
            <a:r>
              <a:rPr lang="it-IT" sz="2000" dirty="0"/>
              <a:t>Al 31 dicembre 2018, la nostra cooperativa sociale includeva nella sua base sociale complessivamente 80 soci, di cui 71 lavoratori e 9 volontari. </a:t>
            </a:r>
          </a:p>
          <a:p>
            <a:pPr marL="0" indent="0" algn="just">
              <a:lnSpc>
                <a:spcPct val="100000"/>
              </a:lnSpc>
              <a:spcBef>
                <a:spcPts val="0"/>
              </a:spcBef>
              <a:buNone/>
            </a:pPr>
            <a:r>
              <a:rPr lang="it-IT" sz="2000" dirty="0"/>
              <a:t>I valori assoluti presentati forniscono alcuni elementi di valutazione rispetto alle scelte di </a:t>
            </a:r>
            <a:r>
              <a:rPr lang="it-IT" sz="2000" dirty="0" err="1"/>
              <a:t>governance</a:t>
            </a:r>
            <a:r>
              <a:rPr lang="it-IT" sz="2000" dirty="0"/>
              <a:t> della cooperativa sociale. Innanzitutto, la presenza di soci lavoratori è espressione della centralità del lavoratore nelle scelte organizzative, anche considerando che lo stesso influenza e osserva la qualità del servizio ed il suo coinvolgimento risulta quindi un obiettivo della cooperativa; più in particolare, il 100% dei nostri lavoratori ordinari con posizione stabile in cooperativa è socio e ciò indica una ricerca nella cooperativa sociale di metodi formali di coinvolgimento dei lavoratori. </a:t>
            </a:r>
            <a:endParaRPr lang="it-IT" sz="2000" i="1" dirty="0"/>
          </a:p>
        </p:txBody>
      </p:sp>
    </p:spTree>
    <p:extLst>
      <p:ext uri="{BB962C8B-B14F-4D97-AF65-F5344CB8AC3E}">
        <p14:creationId xmlns:p14="http://schemas.microsoft.com/office/powerpoint/2010/main" val="14285396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Struttura, Governo e Amministrazione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54</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6" name="Immagine 5"/>
          <p:cNvPicPr>
            <a:picLocks noChangeAspect="1"/>
          </p:cNvPicPr>
          <p:nvPr/>
        </p:nvPicPr>
        <p:blipFill>
          <a:blip r:embed="rId2"/>
          <a:stretch>
            <a:fillRect/>
          </a:stretch>
        </p:blipFill>
        <p:spPr>
          <a:xfrm>
            <a:off x="3478306" y="1270085"/>
            <a:ext cx="4975038" cy="4742560"/>
          </a:xfrm>
          <a:prstGeom prst="rect">
            <a:avLst/>
          </a:prstGeom>
        </p:spPr>
      </p:pic>
    </p:spTree>
    <p:extLst>
      <p:ext uri="{BB962C8B-B14F-4D97-AF65-F5344CB8AC3E}">
        <p14:creationId xmlns:p14="http://schemas.microsoft.com/office/powerpoint/2010/main" val="7219222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Struttura, Governo e Amministrazione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55</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
        <p:nvSpPr>
          <p:cNvPr id="8" name="Segnaposto contenuto 2">
            <a:extLst>
              <a:ext uri="{FF2B5EF4-FFF2-40B4-BE49-F238E27FC236}">
                <a16:creationId xmlns:a16="http://schemas.microsoft.com/office/drawing/2014/main" id="{226B4F23-575C-41C9-A613-F08EC23E61D6}"/>
              </a:ext>
            </a:extLst>
          </p:cNvPr>
          <p:cNvSpPr>
            <a:spLocks noGrp="1"/>
          </p:cNvSpPr>
          <p:nvPr>
            <p:ph idx="1"/>
          </p:nvPr>
        </p:nvSpPr>
        <p:spPr>
          <a:xfrm>
            <a:off x="330001" y="1627751"/>
            <a:ext cx="6423808" cy="4602997"/>
          </a:xfrm>
        </p:spPr>
        <p:txBody>
          <a:bodyPr>
            <a:noAutofit/>
          </a:bodyPr>
          <a:lstStyle/>
          <a:p>
            <a:pPr marL="0" indent="0" algn="just">
              <a:lnSpc>
                <a:spcPct val="100000"/>
              </a:lnSpc>
              <a:spcBef>
                <a:spcPts val="0"/>
              </a:spcBef>
              <a:buNone/>
            </a:pPr>
            <a:r>
              <a:rPr lang="it-IT" sz="2000" dirty="0"/>
              <a:t>Nel corso dell’anno si sono registrate 1 nuova ammissione e zero dimissioni da socio, pertanto al 31/12/2019 risultano iscritte al libro dei soci 66 persone fisiche e una persona giuridica: “Associazione Amici del Segno”, con una quota associativa di € 51,00. L’Associazione, attraverso una attività di volontariato offerta in forma gratuita ed organizzata, opera a sostegno ed in aiuto alle attività produttive, artistiche, culturali e di presenza sul territorio della cooperativa.</a:t>
            </a:r>
            <a:endParaRPr lang="it-IT" sz="2000" i="1" dirty="0"/>
          </a:p>
        </p:txBody>
      </p:sp>
      <p:pic>
        <p:nvPicPr>
          <p:cNvPr id="3" name="Immagine 2"/>
          <p:cNvPicPr>
            <a:picLocks noChangeAspect="1"/>
          </p:cNvPicPr>
          <p:nvPr/>
        </p:nvPicPr>
        <p:blipFill>
          <a:blip r:embed="rId2"/>
          <a:stretch>
            <a:fillRect/>
          </a:stretch>
        </p:blipFill>
        <p:spPr>
          <a:xfrm>
            <a:off x="6968957" y="2008094"/>
            <a:ext cx="5051080" cy="1795652"/>
          </a:xfrm>
          <a:prstGeom prst="rect">
            <a:avLst/>
          </a:prstGeom>
        </p:spPr>
      </p:pic>
    </p:spTree>
    <p:extLst>
      <p:ext uri="{BB962C8B-B14F-4D97-AF65-F5344CB8AC3E}">
        <p14:creationId xmlns:p14="http://schemas.microsoft.com/office/powerpoint/2010/main" val="150889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Struttura, Governo e Amministrazione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56</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7" name="Immagine 6"/>
          <p:cNvPicPr>
            <a:picLocks noChangeAspect="1"/>
          </p:cNvPicPr>
          <p:nvPr/>
        </p:nvPicPr>
        <p:blipFill>
          <a:blip r:embed="rId2"/>
          <a:stretch>
            <a:fillRect/>
          </a:stretch>
        </p:blipFill>
        <p:spPr>
          <a:xfrm>
            <a:off x="132773" y="1631575"/>
            <a:ext cx="8216153" cy="2707402"/>
          </a:xfrm>
          <a:prstGeom prst="rect">
            <a:avLst/>
          </a:prstGeom>
        </p:spPr>
      </p:pic>
      <p:pic>
        <p:nvPicPr>
          <p:cNvPr id="9" name="Immagine 8"/>
          <p:cNvPicPr>
            <a:picLocks noChangeAspect="1"/>
          </p:cNvPicPr>
          <p:nvPr/>
        </p:nvPicPr>
        <p:blipFill>
          <a:blip r:embed="rId3"/>
          <a:stretch>
            <a:fillRect/>
          </a:stretch>
        </p:blipFill>
        <p:spPr>
          <a:xfrm>
            <a:off x="6596910" y="4338977"/>
            <a:ext cx="5092700" cy="1879600"/>
          </a:xfrm>
          <a:prstGeom prst="rect">
            <a:avLst/>
          </a:prstGeom>
        </p:spPr>
      </p:pic>
    </p:spTree>
    <p:extLst>
      <p:ext uri="{BB962C8B-B14F-4D97-AF65-F5344CB8AC3E}">
        <p14:creationId xmlns:p14="http://schemas.microsoft.com/office/powerpoint/2010/main" val="21002980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Struttura, Governo e Amministrazione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57</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6" name="Immagine 5"/>
          <p:cNvPicPr>
            <a:picLocks noChangeAspect="1"/>
          </p:cNvPicPr>
          <p:nvPr/>
        </p:nvPicPr>
        <p:blipFill>
          <a:blip r:embed="rId2"/>
          <a:stretch>
            <a:fillRect/>
          </a:stretch>
        </p:blipFill>
        <p:spPr>
          <a:xfrm>
            <a:off x="2410445" y="1093694"/>
            <a:ext cx="7257338" cy="4965020"/>
          </a:xfrm>
          <a:prstGeom prst="rect">
            <a:avLst/>
          </a:prstGeom>
        </p:spPr>
      </p:pic>
    </p:spTree>
    <p:extLst>
      <p:ext uri="{BB962C8B-B14F-4D97-AF65-F5344CB8AC3E}">
        <p14:creationId xmlns:p14="http://schemas.microsoft.com/office/powerpoint/2010/main" val="9725820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Persone che operano per l’ente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58</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8" name="Immagine 7"/>
          <p:cNvPicPr>
            <a:picLocks noChangeAspect="1"/>
          </p:cNvPicPr>
          <p:nvPr/>
        </p:nvPicPr>
        <p:blipFill>
          <a:blip r:embed="rId2"/>
          <a:stretch>
            <a:fillRect/>
          </a:stretch>
        </p:blipFill>
        <p:spPr>
          <a:xfrm>
            <a:off x="1304598" y="855300"/>
            <a:ext cx="10004751" cy="5374050"/>
          </a:xfrm>
          <a:prstGeom prst="rect">
            <a:avLst/>
          </a:prstGeom>
        </p:spPr>
      </p:pic>
    </p:spTree>
    <p:extLst>
      <p:ext uri="{BB962C8B-B14F-4D97-AF65-F5344CB8AC3E}">
        <p14:creationId xmlns:p14="http://schemas.microsoft.com/office/powerpoint/2010/main" val="5840479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Persone che operano </a:t>
            </a:r>
            <a:r>
              <a:rPr lang="it-IT" b="1">
                <a:effectLst>
                  <a:outerShdw blurRad="38100" dist="38100" dir="2700000" algn="tl">
                    <a:srgbClr val="000000">
                      <a:alpha val="43137"/>
                    </a:srgbClr>
                  </a:outerShdw>
                </a:effectLst>
              </a:rPr>
              <a:t>per l’ente </a:t>
            </a:r>
            <a:endParaRPr lang="it-IT" b="1" dirty="0">
              <a:effectLst>
                <a:outerShdw blurRad="38100" dist="38100" dir="2700000" algn="tl">
                  <a:srgbClr val="000000">
                    <a:alpha val="43137"/>
                  </a:srgbClr>
                </a:outerShdw>
              </a:effectLst>
            </a:endParaRP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59</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6" name="Immagine 5"/>
          <p:cNvPicPr>
            <a:picLocks noChangeAspect="1"/>
          </p:cNvPicPr>
          <p:nvPr/>
        </p:nvPicPr>
        <p:blipFill>
          <a:blip r:embed="rId2"/>
          <a:stretch>
            <a:fillRect/>
          </a:stretch>
        </p:blipFill>
        <p:spPr>
          <a:xfrm>
            <a:off x="1911350" y="819150"/>
            <a:ext cx="8369300" cy="5219700"/>
          </a:xfrm>
          <a:prstGeom prst="rect">
            <a:avLst/>
          </a:prstGeom>
        </p:spPr>
      </p:pic>
    </p:spTree>
    <p:extLst>
      <p:ext uri="{BB962C8B-B14F-4D97-AF65-F5344CB8AC3E}">
        <p14:creationId xmlns:p14="http://schemas.microsoft.com/office/powerpoint/2010/main" val="1483496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14AE7-3474-40F9-8307-F9E35BFABFFC}"/>
              </a:ext>
            </a:extLst>
          </p:cNvPr>
          <p:cNvSpPr>
            <a:spLocks noGrp="1"/>
          </p:cNvSpPr>
          <p:nvPr>
            <p:ph type="title"/>
          </p:nvPr>
        </p:nvSpPr>
        <p:spPr/>
        <p:txBody>
          <a:bodyPr>
            <a:noAutofit/>
          </a:bodyPr>
          <a:lstStyle/>
          <a:p>
            <a:r>
              <a:rPr lang="it-IT" sz="3600" b="1" i="1" dirty="0">
                <a:effectLst>
                  <a:outerShdw blurRad="38100" dist="38100" dir="2700000" algn="tl">
                    <a:srgbClr val="000000">
                      <a:alpha val="43137"/>
                    </a:srgbClr>
                  </a:outerShdw>
                </a:effectLst>
              </a:rPr>
              <a:t>ACCOUNTABILITY</a:t>
            </a:r>
          </a:p>
        </p:txBody>
      </p:sp>
      <p:sp>
        <p:nvSpPr>
          <p:cNvPr id="3" name="Segnaposto contenuto 2">
            <a:extLst>
              <a:ext uri="{FF2B5EF4-FFF2-40B4-BE49-F238E27FC236}">
                <a16:creationId xmlns:a16="http://schemas.microsoft.com/office/drawing/2014/main" id="{1407C772-5F58-48C8-B6B9-169B833BEAAB}"/>
              </a:ext>
            </a:extLst>
          </p:cNvPr>
          <p:cNvSpPr>
            <a:spLocks noGrp="1"/>
          </p:cNvSpPr>
          <p:nvPr>
            <p:ph idx="1"/>
          </p:nvPr>
        </p:nvSpPr>
        <p:spPr>
          <a:xfrm>
            <a:off x="838200" y="948582"/>
            <a:ext cx="10515600" cy="5358213"/>
          </a:xfrm>
        </p:spPr>
        <p:txBody>
          <a:bodyPr>
            <a:normAutofit/>
          </a:bodyPr>
          <a:lstStyle/>
          <a:p>
            <a:pPr eaLnBrk="0" fontAlgn="base" hangingPunct="0"/>
            <a:endParaRPr lang="it-IT" dirty="0"/>
          </a:p>
          <a:p>
            <a:pPr marL="0" indent="0" algn="just">
              <a:buNone/>
            </a:pPr>
            <a:r>
              <a:rPr lang="it-IT" sz="3600" b="1" dirty="0"/>
              <a:t>A tale principio tutte le aziende sono chiamate a porre la massima attenzione, ponendo alla base della RSI il concetto della   “ </a:t>
            </a:r>
            <a:r>
              <a:rPr lang="it-IT" sz="3600" b="1" dirty="0" err="1">
                <a:effectLst>
                  <a:outerShdw blurRad="38100" dist="38100" dir="2700000" algn="tl">
                    <a:srgbClr val="000000">
                      <a:alpha val="43137"/>
                    </a:srgbClr>
                  </a:outerShdw>
                </a:effectLst>
              </a:rPr>
              <a:t>accountability</a:t>
            </a:r>
            <a:r>
              <a:rPr lang="it-IT" sz="3600" b="1" dirty="0">
                <a:effectLst>
                  <a:outerShdw blurRad="38100" dist="38100" dir="2700000" algn="tl">
                    <a:srgbClr val="000000">
                      <a:alpha val="43137"/>
                    </a:srgbClr>
                  </a:outerShdw>
                </a:effectLst>
              </a:rPr>
              <a:t> “  </a:t>
            </a:r>
            <a:r>
              <a:rPr lang="it-IT" sz="3600" b="1" dirty="0"/>
              <a:t>ovvero la capacità di misurare e comunicare in modo completo e trasparente il proprio impegno sociale sia agli  stakeholder che agli </a:t>
            </a:r>
            <a:r>
              <a:rPr lang="it-IT" sz="3600" b="1" dirty="0" err="1"/>
              <a:t>shareholder</a:t>
            </a:r>
            <a:r>
              <a:rPr lang="it-IT" sz="3600" b="1" dirty="0"/>
              <a:t>. </a:t>
            </a:r>
            <a:endParaRPr lang="it-IT" sz="3600" dirty="0"/>
          </a:p>
          <a:p>
            <a:pPr marL="0" indent="0" algn="just">
              <a:buNone/>
            </a:pPr>
            <a:endParaRPr lang="it-IT" sz="3600" b="1" dirty="0"/>
          </a:p>
        </p:txBody>
      </p:sp>
      <p:sp>
        <p:nvSpPr>
          <p:cNvPr id="4" name="Segnaposto numero diapositiva 3">
            <a:extLst>
              <a:ext uri="{FF2B5EF4-FFF2-40B4-BE49-F238E27FC236}">
                <a16:creationId xmlns:a16="http://schemas.microsoft.com/office/drawing/2014/main" id="{9E04DF29-E810-4783-BA55-D4DD3B07FD7E}"/>
              </a:ext>
            </a:extLst>
          </p:cNvPr>
          <p:cNvSpPr>
            <a:spLocks noGrp="1"/>
          </p:cNvSpPr>
          <p:nvPr>
            <p:ph type="sldNum" sz="quarter" idx="12"/>
          </p:nvPr>
        </p:nvSpPr>
        <p:spPr/>
        <p:txBody>
          <a:bodyPr/>
          <a:lstStyle/>
          <a:p>
            <a:fld id="{1FF8AE2F-2AB8-48FD-BDE7-FCCCA4121D9E}" type="slidenum">
              <a:rPr lang="it-IT" smtClean="0"/>
              <a:pPr/>
              <a:t>6</a:t>
            </a:fld>
            <a:endParaRPr lang="it-IT"/>
          </a:p>
        </p:txBody>
      </p:sp>
      <p:sp>
        <p:nvSpPr>
          <p:cNvPr id="5" name="Segnaposto piè di pagina 4">
            <a:extLst>
              <a:ext uri="{FF2B5EF4-FFF2-40B4-BE49-F238E27FC236}">
                <a16:creationId xmlns:a16="http://schemas.microsoft.com/office/drawing/2014/main" id="{B361CB44-76E3-4AC7-8ABD-99F1B6786127}"/>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Tree>
    <p:extLst>
      <p:ext uri="{BB962C8B-B14F-4D97-AF65-F5344CB8AC3E}">
        <p14:creationId xmlns:p14="http://schemas.microsoft.com/office/powerpoint/2010/main" val="30522225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Persone che lavorano per l’ente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60</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6" name="Immagine 5"/>
          <p:cNvPicPr>
            <a:picLocks noChangeAspect="1"/>
          </p:cNvPicPr>
          <p:nvPr/>
        </p:nvPicPr>
        <p:blipFill>
          <a:blip r:embed="rId2"/>
          <a:stretch>
            <a:fillRect/>
          </a:stretch>
        </p:blipFill>
        <p:spPr>
          <a:xfrm>
            <a:off x="6247279" y="2002501"/>
            <a:ext cx="5478556" cy="3576908"/>
          </a:xfrm>
          <a:prstGeom prst="rect">
            <a:avLst/>
          </a:prstGeom>
        </p:spPr>
      </p:pic>
      <p:pic>
        <p:nvPicPr>
          <p:cNvPr id="8" name="Immagine 7"/>
          <p:cNvPicPr>
            <a:picLocks noChangeAspect="1"/>
          </p:cNvPicPr>
          <p:nvPr/>
        </p:nvPicPr>
        <p:blipFill>
          <a:blip r:embed="rId3"/>
          <a:stretch>
            <a:fillRect/>
          </a:stretch>
        </p:blipFill>
        <p:spPr>
          <a:xfrm>
            <a:off x="413496" y="2047315"/>
            <a:ext cx="4686300" cy="3429000"/>
          </a:xfrm>
          <a:prstGeom prst="rect">
            <a:avLst/>
          </a:prstGeom>
        </p:spPr>
      </p:pic>
    </p:spTree>
    <p:extLst>
      <p:ext uri="{BB962C8B-B14F-4D97-AF65-F5344CB8AC3E}">
        <p14:creationId xmlns:p14="http://schemas.microsoft.com/office/powerpoint/2010/main" val="16166177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Obiettivi e attività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61</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
        <p:nvSpPr>
          <p:cNvPr id="3" name="Rettangolo 2"/>
          <p:cNvSpPr/>
          <p:nvPr/>
        </p:nvSpPr>
        <p:spPr>
          <a:xfrm>
            <a:off x="1039906" y="1613654"/>
            <a:ext cx="10313894" cy="4401205"/>
          </a:xfrm>
          <a:prstGeom prst="rect">
            <a:avLst/>
          </a:prstGeom>
        </p:spPr>
        <p:txBody>
          <a:bodyPr wrap="square">
            <a:spAutoFit/>
          </a:bodyPr>
          <a:lstStyle/>
          <a:p>
            <a:pPr algn="just"/>
            <a:r>
              <a:rPr lang="it-IT" sz="2800" dirty="0"/>
              <a:t>E’ la parte di maggiore sostanza del Bilancio Sociale e ne costituisce la sezione più nutrita e dettagliata. </a:t>
            </a:r>
          </a:p>
          <a:p>
            <a:pPr algn="just"/>
            <a:r>
              <a:rPr lang="it-IT" sz="2800" dirty="0"/>
              <a:t>E’ quella che rappresenta per l’ente la ricostruzione dei propri risultati sociali e del processo di lavoro. </a:t>
            </a:r>
          </a:p>
          <a:p>
            <a:pPr algn="just"/>
            <a:r>
              <a:rPr lang="it-IT" sz="2800" dirty="0"/>
              <a:t>Riflessioni:</a:t>
            </a:r>
          </a:p>
          <a:p>
            <a:pPr marL="457200" indent="-457200" algn="just">
              <a:buFont typeface="Arial" charset="0"/>
              <a:buChar char="•"/>
            </a:pPr>
            <a:r>
              <a:rPr lang="it-IT" sz="2800" dirty="0"/>
              <a:t>sono utili foto e immagini per comunicare aspetti qualitativi dell’azione, ma è importante effettuare una analisi con obiettivi previsti/raggiunti </a:t>
            </a:r>
          </a:p>
          <a:p>
            <a:pPr marL="457200" indent="-457200" algn="just">
              <a:buFont typeface="Arial" charset="0"/>
              <a:buChar char="•"/>
            </a:pPr>
            <a:r>
              <a:rPr lang="it-IT" sz="2800" dirty="0"/>
              <a:t>è importante riflettere su rischi e minacce che possono impedire il perseguimento degli obiettivi in futuro</a:t>
            </a:r>
          </a:p>
        </p:txBody>
      </p:sp>
    </p:spTree>
    <p:extLst>
      <p:ext uri="{BB962C8B-B14F-4D97-AF65-F5344CB8AC3E}">
        <p14:creationId xmlns:p14="http://schemas.microsoft.com/office/powerpoint/2010/main" val="10718356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Obiettivi e attività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62</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6" name="Immagine 5"/>
          <p:cNvPicPr>
            <a:picLocks noChangeAspect="1"/>
          </p:cNvPicPr>
          <p:nvPr/>
        </p:nvPicPr>
        <p:blipFill>
          <a:blip r:embed="rId2"/>
          <a:stretch>
            <a:fillRect/>
          </a:stretch>
        </p:blipFill>
        <p:spPr>
          <a:xfrm>
            <a:off x="1376081" y="1626401"/>
            <a:ext cx="9811871" cy="4279473"/>
          </a:xfrm>
          <a:prstGeom prst="rect">
            <a:avLst/>
          </a:prstGeom>
        </p:spPr>
      </p:pic>
    </p:spTree>
    <p:extLst>
      <p:ext uri="{BB962C8B-B14F-4D97-AF65-F5344CB8AC3E}">
        <p14:creationId xmlns:p14="http://schemas.microsoft.com/office/powerpoint/2010/main" val="488000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Obiettivi e attività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63</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3" name="Immagine 2"/>
          <p:cNvPicPr>
            <a:picLocks noChangeAspect="1"/>
          </p:cNvPicPr>
          <p:nvPr/>
        </p:nvPicPr>
        <p:blipFill>
          <a:blip r:embed="rId2"/>
          <a:stretch>
            <a:fillRect/>
          </a:stretch>
        </p:blipFill>
        <p:spPr>
          <a:xfrm>
            <a:off x="1331810" y="1206086"/>
            <a:ext cx="9528380" cy="4746479"/>
          </a:xfrm>
          <a:prstGeom prst="rect">
            <a:avLst/>
          </a:prstGeom>
        </p:spPr>
      </p:pic>
    </p:spTree>
    <p:extLst>
      <p:ext uri="{BB962C8B-B14F-4D97-AF65-F5344CB8AC3E}">
        <p14:creationId xmlns:p14="http://schemas.microsoft.com/office/powerpoint/2010/main" val="18754787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Obiettivi e attività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64</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6" name="Immagine 5"/>
          <p:cNvPicPr>
            <a:picLocks noChangeAspect="1"/>
          </p:cNvPicPr>
          <p:nvPr/>
        </p:nvPicPr>
        <p:blipFill>
          <a:blip r:embed="rId2"/>
          <a:stretch>
            <a:fillRect/>
          </a:stretch>
        </p:blipFill>
        <p:spPr>
          <a:xfrm>
            <a:off x="3387164" y="960285"/>
            <a:ext cx="5147235" cy="5329438"/>
          </a:xfrm>
          <a:prstGeom prst="rect">
            <a:avLst/>
          </a:prstGeom>
        </p:spPr>
      </p:pic>
    </p:spTree>
    <p:extLst>
      <p:ext uri="{BB962C8B-B14F-4D97-AF65-F5344CB8AC3E}">
        <p14:creationId xmlns:p14="http://schemas.microsoft.com/office/powerpoint/2010/main" val="2793647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Obiettivi e attività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65</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3" name="Immagine 2"/>
          <p:cNvPicPr>
            <a:picLocks noChangeAspect="1"/>
          </p:cNvPicPr>
          <p:nvPr/>
        </p:nvPicPr>
        <p:blipFill>
          <a:blip r:embed="rId2"/>
          <a:stretch>
            <a:fillRect/>
          </a:stretch>
        </p:blipFill>
        <p:spPr>
          <a:xfrm>
            <a:off x="1416425" y="1149350"/>
            <a:ext cx="9454692" cy="5174138"/>
          </a:xfrm>
          <a:prstGeom prst="rect">
            <a:avLst/>
          </a:prstGeom>
        </p:spPr>
      </p:pic>
    </p:spTree>
    <p:extLst>
      <p:ext uri="{BB962C8B-B14F-4D97-AF65-F5344CB8AC3E}">
        <p14:creationId xmlns:p14="http://schemas.microsoft.com/office/powerpoint/2010/main" val="19030289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Obiettivi e attività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66</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6" name="Immagine 5"/>
          <p:cNvPicPr>
            <a:picLocks noChangeAspect="1"/>
          </p:cNvPicPr>
          <p:nvPr/>
        </p:nvPicPr>
        <p:blipFill>
          <a:blip r:embed="rId2"/>
          <a:stretch>
            <a:fillRect/>
          </a:stretch>
        </p:blipFill>
        <p:spPr>
          <a:xfrm>
            <a:off x="2228850" y="883590"/>
            <a:ext cx="7438933" cy="5301309"/>
          </a:xfrm>
          <a:prstGeom prst="rect">
            <a:avLst/>
          </a:prstGeom>
        </p:spPr>
      </p:pic>
    </p:spTree>
    <p:extLst>
      <p:ext uri="{BB962C8B-B14F-4D97-AF65-F5344CB8AC3E}">
        <p14:creationId xmlns:p14="http://schemas.microsoft.com/office/powerpoint/2010/main" val="1343310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Situazione economico finanziaria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67</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7" name="Immagine 6"/>
          <p:cNvPicPr>
            <a:picLocks noChangeAspect="1"/>
          </p:cNvPicPr>
          <p:nvPr/>
        </p:nvPicPr>
        <p:blipFill>
          <a:blip r:embed="rId2"/>
          <a:stretch>
            <a:fillRect/>
          </a:stretch>
        </p:blipFill>
        <p:spPr>
          <a:xfrm>
            <a:off x="482360" y="1516211"/>
            <a:ext cx="5389040" cy="4442462"/>
          </a:xfrm>
          <a:prstGeom prst="rect">
            <a:avLst/>
          </a:prstGeom>
        </p:spPr>
      </p:pic>
      <p:pic>
        <p:nvPicPr>
          <p:cNvPr id="6" name="Immagine 5">
            <a:extLst>
              <a:ext uri="{FF2B5EF4-FFF2-40B4-BE49-F238E27FC236}">
                <a16:creationId xmlns:a16="http://schemas.microsoft.com/office/drawing/2014/main" id="{E32660C5-20A8-419D-8CAC-234ADBA0504F}"/>
              </a:ext>
            </a:extLst>
          </p:cNvPr>
          <p:cNvPicPr>
            <a:picLocks noChangeAspect="1"/>
          </p:cNvPicPr>
          <p:nvPr/>
        </p:nvPicPr>
        <p:blipFill>
          <a:blip r:embed="rId3"/>
          <a:stretch>
            <a:fillRect/>
          </a:stretch>
        </p:blipFill>
        <p:spPr>
          <a:xfrm>
            <a:off x="6205500" y="1833880"/>
            <a:ext cx="5875519" cy="3549527"/>
          </a:xfrm>
          <a:prstGeom prst="rect">
            <a:avLst/>
          </a:prstGeom>
        </p:spPr>
      </p:pic>
    </p:spTree>
    <p:extLst>
      <p:ext uri="{BB962C8B-B14F-4D97-AF65-F5344CB8AC3E}">
        <p14:creationId xmlns:p14="http://schemas.microsoft.com/office/powerpoint/2010/main" val="12462197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Situazione economico finanziaria </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68</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pic>
        <p:nvPicPr>
          <p:cNvPr id="3" name="Immagine 2"/>
          <p:cNvPicPr>
            <a:picLocks noChangeAspect="1"/>
          </p:cNvPicPr>
          <p:nvPr/>
        </p:nvPicPr>
        <p:blipFill>
          <a:blip r:embed="rId2"/>
          <a:stretch>
            <a:fillRect/>
          </a:stretch>
        </p:blipFill>
        <p:spPr>
          <a:xfrm>
            <a:off x="1847346" y="911300"/>
            <a:ext cx="8667514" cy="5427407"/>
          </a:xfrm>
          <a:prstGeom prst="rect">
            <a:avLst/>
          </a:prstGeom>
        </p:spPr>
      </p:pic>
    </p:spTree>
    <p:extLst>
      <p:ext uri="{BB962C8B-B14F-4D97-AF65-F5344CB8AC3E}">
        <p14:creationId xmlns:p14="http://schemas.microsoft.com/office/powerpoint/2010/main" val="6851161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76EBF-AA3A-4E64-A38B-3CA9CBD745DE}"/>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Bilancio sociale – Attività Organo di Controllo</a:t>
            </a:r>
          </a:p>
        </p:txBody>
      </p:sp>
      <p:sp>
        <p:nvSpPr>
          <p:cNvPr id="4" name="Segnaposto numero diapositiva 3">
            <a:extLst>
              <a:ext uri="{FF2B5EF4-FFF2-40B4-BE49-F238E27FC236}">
                <a16:creationId xmlns:a16="http://schemas.microsoft.com/office/drawing/2014/main" id="{C6DF94D3-472F-4119-87C4-CB19AE80A5B8}"/>
              </a:ext>
            </a:extLst>
          </p:cNvPr>
          <p:cNvSpPr>
            <a:spLocks noGrp="1"/>
          </p:cNvSpPr>
          <p:nvPr>
            <p:ph type="sldNum" sz="quarter" idx="12"/>
          </p:nvPr>
        </p:nvSpPr>
        <p:spPr/>
        <p:txBody>
          <a:bodyPr/>
          <a:lstStyle/>
          <a:p>
            <a:fld id="{1FF8AE2F-2AB8-48FD-BDE7-FCCCA4121D9E}" type="slidenum">
              <a:rPr lang="it-IT" smtClean="0"/>
              <a:pPr/>
              <a:t>69</a:t>
            </a:fld>
            <a:endParaRPr lang="it-IT"/>
          </a:p>
        </p:txBody>
      </p:sp>
      <p:sp>
        <p:nvSpPr>
          <p:cNvPr id="5" name="Segnaposto piè di pagina 4">
            <a:extLst>
              <a:ext uri="{FF2B5EF4-FFF2-40B4-BE49-F238E27FC236}">
                <a16:creationId xmlns:a16="http://schemas.microsoft.com/office/drawing/2014/main" id="{B0ECC956-B7A1-43C5-8715-8879E7835B55}"/>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
        <p:nvSpPr>
          <p:cNvPr id="6" name="Rettangolo 5"/>
          <p:cNvSpPr/>
          <p:nvPr/>
        </p:nvSpPr>
        <p:spPr>
          <a:xfrm>
            <a:off x="1667435" y="1344706"/>
            <a:ext cx="9144000" cy="4893647"/>
          </a:xfrm>
          <a:prstGeom prst="rect">
            <a:avLst/>
          </a:prstGeom>
        </p:spPr>
        <p:txBody>
          <a:bodyPr wrap="square">
            <a:spAutoFit/>
          </a:bodyPr>
          <a:lstStyle/>
          <a:p>
            <a:r>
              <a:rPr lang="it-IT" sz="2400" dirty="0"/>
              <a:t>IL CTS PREVEDE COMPITI SPECIALI E DIVERSI PER ENTI DEL TERZO SETTORE. IN QUESTI CASI SOLO CONTROLLO DI LEGALITA’ E CONTABILE </a:t>
            </a:r>
          </a:p>
          <a:p>
            <a:endParaRPr lang="it-IT" sz="2400" dirty="0"/>
          </a:p>
          <a:p>
            <a:r>
              <a:rPr lang="it-IT" sz="2400" dirty="0"/>
              <a:t>FONDAZIONE VERONESI: Relazione </a:t>
            </a:r>
            <a:r>
              <a:rPr lang="it-IT" sz="2400" dirty="0" err="1"/>
              <a:t>Deloitte</a:t>
            </a:r>
            <a:r>
              <a:rPr lang="it-IT" sz="2400" dirty="0"/>
              <a:t> presente </a:t>
            </a:r>
          </a:p>
          <a:p>
            <a:r>
              <a:rPr lang="it-IT" sz="2400" dirty="0"/>
              <a:t>EYEONBUY: Relazione Sindaco e Revisore ma non presente </a:t>
            </a:r>
          </a:p>
          <a:p>
            <a:r>
              <a:rPr lang="it-IT" sz="2400" dirty="0"/>
              <a:t>AMNESTY: scelta volontaria di affidare la certificazione del bilancio d’esercizio a una società di revisione esterna ma non presente </a:t>
            </a:r>
          </a:p>
          <a:p>
            <a:r>
              <a:rPr lang="it-IT" sz="2400" dirty="0"/>
              <a:t>SAVE THE CHILDREN: bilancio sottoposto a revisione contabile volontaria da parte di </a:t>
            </a:r>
            <a:r>
              <a:rPr lang="it-IT" sz="2400" dirty="0" err="1"/>
              <a:t>PricewaterhouseCoopers</a:t>
            </a:r>
            <a:r>
              <a:rPr lang="it-IT" sz="2400" dirty="0"/>
              <a:t>. Non presente </a:t>
            </a:r>
          </a:p>
          <a:p>
            <a:r>
              <a:rPr lang="it-IT" sz="2400" dirty="0"/>
              <a:t>ASSOC NOVA: Revisore legale, relazione presente </a:t>
            </a:r>
          </a:p>
          <a:p>
            <a:r>
              <a:rPr lang="it-IT" sz="2400" dirty="0"/>
              <a:t>KOINEE: Revisore unico dei conti, relazione non presente </a:t>
            </a:r>
          </a:p>
          <a:p>
            <a:r>
              <a:rPr lang="it-IT" sz="2400" dirty="0"/>
              <a:t>COOPERATIVA SOCIALE IL MARGINE: società di revisione esterna, relazione non presente</a:t>
            </a:r>
          </a:p>
        </p:txBody>
      </p:sp>
    </p:spTree>
    <p:extLst>
      <p:ext uri="{BB962C8B-B14F-4D97-AF65-F5344CB8AC3E}">
        <p14:creationId xmlns:p14="http://schemas.microsoft.com/office/powerpoint/2010/main" val="1929613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14AE7-3474-40F9-8307-F9E35BFABFFC}"/>
              </a:ext>
            </a:extLst>
          </p:cNvPr>
          <p:cNvSpPr>
            <a:spLocks noGrp="1"/>
          </p:cNvSpPr>
          <p:nvPr>
            <p:ph type="title"/>
          </p:nvPr>
        </p:nvSpPr>
        <p:spPr/>
        <p:txBody>
          <a:bodyPr>
            <a:normAutofit/>
          </a:bodyPr>
          <a:lstStyle/>
          <a:p>
            <a:endParaRPr lang="it-IT" b="1" dirty="0">
              <a:effectLst>
                <a:outerShdw blurRad="38100" dist="38100" dir="2700000" algn="tl">
                  <a:srgbClr val="000000">
                    <a:alpha val="43137"/>
                  </a:srgbClr>
                </a:outerShdw>
              </a:effectLst>
            </a:endParaRPr>
          </a:p>
        </p:txBody>
      </p:sp>
      <p:sp>
        <p:nvSpPr>
          <p:cNvPr id="3" name="Segnaposto contenuto 2">
            <a:extLst>
              <a:ext uri="{FF2B5EF4-FFF2-40B4-BE49-F238E27FC236}">
                <a16:creationId xmlns:a16="http://schemas.microsoft.com/office/drawing/2014/main" id="{1407C772-5F58-48C8-B6B9-169B833BEAAB}"/>
              </a:ext>
            </a:extLst>
          </p:cNvPr>
          <p:cNvSpPr>
            <a:spLocks noGrp="1"/>
          </p:cNvSpPr>
          <p:nvPr>
            <p:ph idx="1"/>
          </p:nvPr>
        </p:nvSpPr>
        <p:spPr>
          <a:xfrm>
            <a:off x="838200" y="948582"/>
            <a:ext cx="10515600" cy="5358213"/>
          </a:xfrm>
        </p:spPr>
        <p:txBody>
          <a:bodyPr>
            <a:normAutofit/>
          </a:bodyPr>
          <a:lstStyle/>
          <a:p>
            <a:pPr eaLnBrk="0" fontAlgn="base" hangingPunct="0"/>
            <a:endParaRPr lang="it-IT" dirty="0"/>
          </a:p>
          <a:p>
            <a:pPr algn="just"/>
            <a:r>
              <a:rPr lang="it-IT" sz="3600" b="1" dirty="0"/>
              <a:t>In tal senso è necessario sviluppare una serie di attività di rendicontazione al fine di misurare le differenti performance, anche in ambiti diversi rispetto ai valori finanziari ed economici scaturenti dal bilancio di esercizio, generando </a:t>
            </a:r>
            <a:r>
              <a:rPr lang="it-IT" sz="3600" b="1" dirty="0">
                <a:effectLst>
                  <a:outerShdw blurRad="38100" dist="38100" dir="2700000" algn="tl">
                    <a:srgbClr val="000000">
                      <a:alpha val="43137"/>
                    </a:srgbClr>
                  </a:outerShdw>
                </a:effectLst>
              </a:rPr>
              <a:t>due benefici diretti:</a:t>
            </a:r>
            <a:endParaRPr lang="it-IT" sz="3600" dirty="0">
              <a:effectLst>
                <a:outerShdw blurRad="38100" dist="38100" dir="2700000" algn="tl">
                  <a:srgbClr val="000000">
                    <a:alpha val="43137"/>
                  </a:srgbClr>
                </a:outerShdw>
              </a:effectLst>
            </a:endParaRPr>
          </a:p>
          <a:p>
            <a:pPr marL="0" indent="0">
              <a:buNone/>
            </a:pPr>
            <a:endParaRPr lang="it-IT" sz="3600" dirty="0"/>
          </a:p>
          <a:p>
            <a:pPr marL="0" indent="0" algn="just">
              <a:buNone/>
            </a:pPr>
            <a:endParaRPr lang="it-IT" sz="3200" b="1" dirty="0"/>
          </a:p>
        </p:txBody>
      </p:sp>
      <p:sp>
        <p:nvSpPr>
          <p:cNvPr id="4" name="Segnaposto numero diapositiva 3">
            <a:extLst>
              <a:ext uri="{FF2B5EF4-FFF2-40B4-BE49-F238E27FC236}">
                <a16:creationId xmlns:a16="http://schemas.microsoft.com/office/drawing/2014/main" id="{9E04DF29-E810-4783-BA55-D4DD3B07FD7E}"/>
              </a:ext>
            </a:extLst>
          </p:cNvPr>
          <p:cNvSpPr>
            <a:spLocks noGrp="1"/>
          </p:cNvSpPr>
          <p:nvPr>
            <p:ph type="sldNum" sz="quarter" idx="12"/>
          </p:nvPr>
        </p:nvSpPr>
        <p:spPr/>
        <p:txBody>
          <a:bodyPr/>
          <a:lstStyle/>
          <a:p>
            <a:fld id="{1FF8AE2F-2AB8-48FD-BDE7-FCCCA4121D9E}" type="slidenum">
              <a:rPr lang="it-IT" smtClean="0"/>
              <a:pPr/>
              <a:t>7</a:t>
            </a:fld>
            <a:endParaRPr lang="it-IT"/>
          </a:p>
        </p:txBody>
      </p:sp>
      <p:sp>
        <p:nvSpPr>
          <p:cNvPr id="5" name="Segnaposto piè di pagina 4">
            <a:extLst>
              <a:ext uri="{FF2B5EF4-FFF2-40B4-BE49-F238E27FC236}">
                <a16:creationId xmlns:a16="http://schemas.microsoft.com/office/drawing/2014/main" id="{B361CB44-76E3-4AC7-8ABD-99F1B6786127}"/>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Tree>
    <p:extLst>
      <p:ext uri="{BB962C8B-B14F-4D97-AF65-F5344CB8AC3E}">
        <p14:creationId xmlns:p14="http://schemas.microsoft.com/office/powerpoint/2010/main" val="15007062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effectLst>
                  <a:outerShdw blurRad="38100" dist="38100" dir="2700000" algn="tl">
                    <a:srgbClr val="000000">
                      <a:alpha val="43137"/>
                    </a:srgbClr>
                  </a:outerShdw>
                </a:effectLst>
              </a:rPr>
              <a:t>Bilancio sociale - 5 Passi per</a:t>
            </a:r>
          </a:p>
        </p:txBody>
      </p:sp>
      <p:sp>
        <p:nvSpPr>
          <p:cNvPr id="3" name="Segnaposto contenuto 2"/>
          <p:cNvSpPr>
            <a:spLocks noGrp="1"/>
          </p:cNvSpPr>
          <p:nvPr>
            <p:ph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dirty="0">
                <a:effectLst>
                  <a:outerShdw blurRad="38100" dist="38100" dir="2700000" algn="tl">
                    <a:srgbClr val="000000">
                      <a:alpha val="43137"/>
                    </a:srgbClr>
                  </a:outerShdw>
                </a:effectLst>
              </a:rPr>
              <a:t>PRIMA FASE: mandato agli organi istituzionali</a:t>
            </a:r>
          </a:p>
          <a:p>
            <a:pPr marL="0" marR="0" lvl="0" indent="0" defTabSz="914400" eaLnBrk="1" fontAlgn="auto" latinLnBrk="0" hangingPunct="1">
              <a:lnSpc>
                <a:spcPct val="100000"/>
              </a:lnSpc>
              <a:spcBef>
                <a:spcPts val="0"/>
              </a:spcBef>
              <a:spcAft>
                <a:spcPts val="0"/>
              </a:spcAft>
              <a:buClrTx/>
              <a:buSzTx/>
              <a:buFontTx/>
              <a:buNone/>
              <a:tabLst/>
              <a:defRPr/>
            </a:pPr>
            <a:endParaRPr lang="it-IT"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r>
              <a:rPr lang="it-IT" dirty="0"/>
              <a:t>Definire gli ambiti oggetto di rendicontazione</a:t>
            </a:r>
          </a:p>
          <a:p>
            <a:pPr marL="0" marR="0" lvl="0" indent="0" defTabSz="914400" eaLnBrk="1" fontAlgn="auto" latinLnBrk="0" hangingPunct="1">
              <a:lnSpc>
                <a:spcPct val="100000"/>
              </a:lnSpc>
              <a:spcBef>
                <a:spcPts val="0"/>
              </a:spcBef>
              <a:spcAft>
                <a:spcPts val="0"/>
              </a:spcAft>
              <a:buClrTx/>
              <a:buSzTx/>
              <a:buFontTx/>
              <a:buNone/>
              <a:tabLst/>
              <a:defRPr/>
            </a:pPr>
            <a:endParaRPr lang="it-IT" dirty="0"/>
          </a:p>
          <a:p>
            <a:pPr marL="0" marR="0" lvl="0" indent="0" defTabSz="914400" eaLnBrk="1" fontAlgn="auto" latinLnBrk="0" hangingPunct="1">
              <a:lnSpc>
                <a:spcPct val="100000"/>
              </a:lnSpc>
              <a:spcBef>
                <a:spcPts val="0"/>
              </a:spcBef>
              <a:spcAft>
                <a:spcPts val="0"/>
              </a:spcAft>
              <a:buClrTx/>
              <a:buSzTx/>
              <a:buFontTx/>
              <a:buNone/>
              <a:tabLst/>
              <a:defRPr/>
            </a:pPr>
            <a:r>
              <a:rPr lang="it-IT" dirty="0"/>
              <a:t>- Guidati dal </a:t>
            </a:r>
            <a:r>
              <a:rPr lang="it-IT" dirty="0" err="1"/>
              <a:t>tool</a:t>
            </a:r>
            <a:r>
              <a:rPr lang="it-IT" dirty="0"/>
              <a:t>, ma a voi spetta raccogliere dati sui progetti e sulle attività realizzate</a:t>
            </a:r>
          </a:p>
        </p:txBody>
      </p:sp>
      <p:sp>
        <p:nvSpPr>
          <p:cNvPr id="4" name="Segnaposto numero diapositiva 3"/>
          <p:cNvSpPr>
            <a:spLocks noGrp="1"/>
          </p:cNvSpPr>
          <p:nvPr>
            <p:ph type="sldNum" sz="quarter" idx="12"/>
          </p:nvPr>
        </p:nvSpPr>
        <p:spPr/>
        <p:txBody>
          <a:bodyPr/>
          <a:lstStyle/>
          <a:p>
            <a:fld id="{1FF8AE2F-2AB8-48FD-BDE7-FCCCA4121D9E}" type="slidenum">
              <a:rPr lang="it-IT" smtClean="0"/>
              <a:pPr/>
              <a:t>70</a:t>
            </a:fld>
            <a:endParaRPr lang="it-IT"/>
          </a:p>
        </p:txBody>
      </p:sp>
      <p:sp>
        <p:nvSpPr>
          <p:cNvPr id="5" name="Segnaposto piè di pagina 4"/>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Tree>
    <p:extLst>
      <p:ext uri="{BB962C8B-B14F-4D97-AF65-F5344CB8AC3E}">
        <p14:creationId xmlns:p14="http://schemas.microsoft.com/office/powerpoint/2010/main" val="16853014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effectLst>
                  <a:outerShdw blurRad="38100" dist="38100" dir="2700000" algn="tl">
                    <a:srgbClr val="000000">
                      <a:alpha val="43137"/>
                    </a:srgbClr>
                  </a:outerShdw>
                </a:effectLst>
              </a:rPr>
              <a:t>Bilancio sociale - 5 Passi per</a:t>
            </a:r>
          </a:p>
        </p:txBody>
      </p:sp>
      <p:sp>
        <p:nvSpPr>
          <p:cNvPr id="3" name="Segnaposto contenuto 2"/>
          <p:cNvSpPr>
            <a:spLocks noGrp="1"/>
          </p:cNvSpPr>
          <p:nvPr>
            <p:ph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dirty="0">
                <a:effectLst>
                  <a:outerShdw blurRad="38100" dist="38100" dir="2700000" algn="tl">
                    <a:srgbClr val="000000">
                      <a:alpha val="43137"/>
                    </a:srgbClr>
                  </a:outerShdw>
                </a:effectLst>
              </a:rPr>
              <a:t>SECONDA FASE: organizzazione del lavoro</a:t>
            </a:r>
          </a:p>
          <a:p>
            <a:pPr marL="0" marR="0" lvl="0" indent="0" defTabSz="914400" eaLnBrk="1" fontAlgn="auto" latinLnBrk="0" hangingPunct="1">
              <a:lnSpc>
                <a:spcPct val="100000"/>
              </a:lnSpc>
              <a:spcBef>
                <a:spcPts val="0"/>
              </a:spcBef>
              <a:spcAft>
                <a:spcPts val="0"/>
              </a:spcAft>
              <a:buClrTx/>
              <a:buSzTx/>
              <a:buFontTx/>
              <a:buNone/>
              <a:tabLst/>
              <a:defRPr/>
            </a:pPr>
            <a:endParaRPr lang="it-IT" dirty="0"/>
          </a:p>
          <a:p>
            <a:pPr marL="0" lvl="0" indent="0">
              <a:lnSpc>
                <a:spcPct val="100000"/>
              </a:lnSpc>
              <a:spcBef>
                <a:spcPts val="0"/>
              </a:spcBef>
              <a:buNone/>
            </a:pPr>
            <a:r>
              <a:rPr lang="it-IT" dirty="0"/>
              <a:t>Costituzione di un Gruppo di lavoro interno e definizione di un piano di lavoro, che contempli tutte le fasi del processo di rendicontazione, sulla base del mandato rilasciato dagli organi istituzionali.</a:t>
            </a:r>
          </a:p>
          <a:p>
            <a:pPr marL="0" lvl="0" indent="0">
              <a:lnSpc>
                <a:spcPct val="100000"/>
              </a:lnSpc>
              <a:spcBef>
                <a:spcPts val="0"/>
              </a:spcBef>
              <a:buNone/>
            </a:pPr>
            <a:endParaRPr lang="it-IT" dirty="0"/>
          </a:p>
          <a:p>
            <a:pPr marL="0" indent="0" algn="just">
              <a:lnSpc>
                <a:spcPct val="100000"/>
              </a:lnSpc>
              <a:spcBef>
                <a:spcPts val="0"/>
              </a:spcBef>
              <a:buNone/>
            </a:pPr>
            <a:r>
              <a:rPr lang="it-IT" dirty="0"/>
              <a:t>Nominare un responsabile del Gruppo di Lavoro, che conosca la cooperativa e le attività e che possa interfacciarsi con gli stakeholder</a:t>
            </a:r>
          </a:p>
          <a:p>
            <a:pPr marL="0" lvl="0" indent="0">
              <a:lnSpc>
                <a:spcPct val="100000"/>
              </a:lnSpc>
              <a:spcBef>
                <a:spcPts val="0"/>
              </a:spcBef>
              <a:buNone/>
            </a:pPr>
            <a:endParaRPr lang="it-IT" dirty="0"/>
          </a:p>
        </p:txBody>
      </p:sp>
      <p:sp>
        <p:nvSpPr>
          <p:cNvPr id="4" name="Segnaposto numero diapositiva 3"/>
          <p:cNvSpPr>
            <a:spLocks noGrp="1"/>
          </p:cNvSpPr>
          <p:nvPr>
            <p:ph type="sldNum" sz="quarter" idx="12"/>
          </p:nvPr>
        </p:nvSpPr>
        <p:spPr/>
        <p:txBody>
          <a:bodyPr/>
          <a:lstStyle/>
          <a:p>
            <a:fld id="{1FF8AE2F-2AB8-48FD-BDE7-FCCCA4121D9E}" type="slidenum">
              <a:rPr lang="it-IT" smtClean="0"/>
              <a:pPr/>
              <a:t>71</a:t>
            </a:fld>
            <a:endParaRPr lang="it-IT"/>
          </a:p>
        </p:txBody>
      </p:sp>
      <p:sp>
        <p:nvSpPr>
          <p:cNvPr id="5" name="Segnaposto piè di pagina 4"/>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Tree>
    <p:extLst>
      <p:ext uri="{BB962C8B-B14F-4D97-AF65-F5344CB8AC3E}">
        <p14:creationId xmlns:p14="http://schemas.microsoft.com/office/powerpoint/2010/main" val="1788776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effectLst>
                  <a:outerShdw blurRad="38100" dist="38100" dir="2700000" algn="tl">
                    <a:srgbClr val="000000">
                      <a:alpha val="43137"/>
                    </a:srgbClr>
                  </a:outerShdw>
                </a:effectLst>
              </a:rPr>
              <a:t>Bilancio sociale - 5 Passi per</a:t>
            </a:r>
          </a:p>
        </p:txBody>
      </p:sp>
      <p:sp>
        <p:nvSpPr>
          <p:cNvPr id="3" name="Segnaposto contenuto 2"/>
          <p:cNvSpPr>
            <a:spLocks noGrp="1"/>
          </p:cNvSpPr>
          <p:nvPr>
            <p:ph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dirty="0">
                <a:effectLst>
                  <a:outerShdw blurRad="38100" dist="38100" dir="2700000" algn="tl">
                    <a:srgbClr val="000000">
                      <a:alpha val="43137"/>
                    </a:srgbClr>
                  </a:outerShdw>
                </a:effectLst>
              </a:rPr>
              <a:t>TERZA FASE: raccolta delle informazioni e stesura del documento </a:t>
            </a:r>
          </a:p>
          <a:p>
            <a:pPr marL="0" marR="0" lvl="0" indent="0" defTabSz="914400" eaLnBrk="1" fontAlgn="auto" latinLnBrk="0" hangingPunct="1">
              <a:lnSpc>
                <a:spcPct val="100000"/>
              </a:lnSpc>
              <a:spcBef>
                <a:spcPts val="0"/>
              </a:spcBef>
              <a:spcAft>
                <a:spcPts val="0"/>
              </a:spcAft>
              <a:buClrTx/>
              <a:buSzTx/>
              <a:buFontTx/>
              <a:buNone/>
              <a:tabLst/>
              <a:defRPr/>
            </a:pPr>
            <a:endParaRPr lang="it-IT" dirty="0"/>
          </a:p>
          <a:p>
            <a:pPr marL="0" lvl="0" indent="0" algn="just">
              <a:lnSpc>
                <a:spcPct val="100000"/>
              </a:lnSpc>
              <a:spcBef>
                <a:spcPts val="0"/>
              </a:spcBef>
              <a:buNone/>
            </a:pPr>
            <a:r>
              <a:rPr lang="it-IT" dirty="0"/>
              <a:t>Raccolta delle informazioni qualitative e quantitative reperibili dal Gruppo di lavoro con il supporto di stakeholder interni(consiglieri, dipendenti, ecc.) ed esterni (soggetti con cui sono state sviluppate attività nel corso dell’esercizio). Redazione del Bilancio Sociale da sottoporre al vaglio degli organi di governo, al fine della sua validazione e approvazione.</a:t>
            </a:r>
          </a:p>
        </p:txBody>
      </p:sp>
      <p:sp>
        <p:nvSpPr>
          <p:cNvPr id="4" name="Segnaposto numero diapositiva 3"/>
          <p:cNvSpPr>
            <a:spLocks noGrp="1"/>
          </p:cNvSpPr>
          <p:nvPr>
            <p:ph type="sldNum" sz="quarter" idx="12"/>
          </p:nvPr>
        </p:nvSpPr>
        <p:spPr/>
        <p:txBody>
          <a:bodyPr/>
          <a:lstStyle/>
          <a:p>
            <a:fld id="{1FF8AE2F-2AB8-48FD-BDE7-FCCCA4121D9E}" type="slidenum">
              <a:rPr lang="it-IT" smtClean="0"/>
              <a:pPr/>
              <a:t>72</a:t>
            </a:fld>
            <a:endParaRPr lang="it-IT"/>
          </a:p>
        </p:txBody>
      </p:sp>
      <p:sp>
        <p:nvSpPr>
          <p:cNvPr id="5" name="Segnaposto piè di pagina 4"/>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Tree>
    <p:extLst>
      <p:ext uri="{BB962C8B-B14F-4D97-AF65-F5344CB8AC3E}">
        <p14:creationId xmlns:p14="http://schemas.microsoft.com/office/powerpoint/2010/main" val="603241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effectLst>
                  <a:outerShdw blurRad="38100" dist="38100" dir="2700000" algn="tl">
                    <a:srgbClr val="000000">
                      <a:alpha val="43137"/>
                    </a:srgbClr>
                  </a:outerShdw>
                </a:effectLst>
              </a:rPr>
              <a:t>Bilancio sociale - 5 Passi per</a:t>
            </a:r>
          </a:p>
        </p:txBody>
      </p:sp>
      <p:sp>
        <p:nvSpPr>
          <p:cNvPr id="3" name="Segnaposto contenuto 2"/>
          <p:cNvSpPr>
            <a:spLocks noGrp="1"/>
          </p:cNvSpPr>
          <p:nvPr>
            <p:ph idx="1"/>
          </p:nvPr>
        </p:nvSpPr>
        <p:spPr/>
        <p:txBody>
          <a:bodyPr>
            <a:noAutofit/>
          </a:bodyPr>
          <a:lstStyle/>
          <a:p>
            <a:pPr marL="0" lvl="0" indent="0">
              <a:lnSpc>
                <a:spcPct val="100000"/>
              </a:lnSpc>
              <a:spcBef>
                <a:spcPts val="0"/>
              </a:spcBef>
              <a:buNone/>
            </a:pPr>
            <a:r>
              <a:rPr lang="it-IT" dirty="0">
                <a:effectLst>
                  <a:outerShdw blurRad="38100" dist="38100" dir="2700000" algn="tl">
                    <a:srgbClr val="000000">
                      <a:alpha val="43137"/>
                    </a:srgbClr>
                  </a:outerShdw>
                </a:effectLst>
              </a:rPr>
              <a:t>QUARTA FASE: approvazione e diffusione del bilancio sociale.</a:t>
            </a:r>
          </a:p>
          <a:p>
            <a:pPr marL="0" marR="0" lvl="0" indent="0" defTabSz="914400" eaLnBrk="1" fontAlgn="auto" latinLnBrk="0" hangingPunct="1">
              <a:lnSpc>
                <a:spcPct val="100000"/>
              </a:lnSpc>
              <a:spcBef>
                <a:spcPts val="0"/>
              </a:spcBef>
              <a:spcAft>
                <a:spcPts val="0"/>
              </a:spcAft>
              <a:buClrTx/>
              <a:buSzTx/>
              <a:buFontTx/>
              <a:buNone/>
              <a:tabLst/>
              <a:defRPr/>
            </a:pPr>
            <a:endParaRPr lang="it-IT" dirty="0"/>
          </a:p>
          <a:p>
            <a:pPr marL="0" lvl="0" indent="0" algn="just">
              <a:lnSpc>
                <a:spcPct val="100000"/>
              </a:lnSpc>
              <a:spcBef>
                <a:spcPts val="0"/>
              </a:spcBef>
              <a:buNone/>
            </a:pPr>
            <a:r>
              <a:rPr lang="it-IT" dirty="0"/>
              <a:t>Il documento redatto deve essere approvato dall’organo di governo. La successiva comunicazione può essere realizzata sulla base di un piano più o meno articolato di azioni di diffusione del documento e di confronto con gli stakeholder, nonché mediante l’attivazione di una serie di canali e di iniziative che l’Organizzazione Non Profit ritenga coerenti con gli obiettivi di trasparenza informativa e con l’onere che tali programmi comportano sia sul fronte economico, sia sul fronte operativo.</a:t>
            </a:r>
          </a:p>
        </p:txBody>
      </p:sp>
      <p:sp>
        <p:nvSpPr>
          <p:cNvPr id="4" name="Segnaposto numero diapositiva 3"/>
          <p:cNvSpPr>
            <a:spLocks noGrp="1"/>
          </p:cNvSpPr>
          <p:nvPr>
            <p:ph type="sldNum" sz="quarter" idx="12"/>
          </p:nvPr>
        </p:nvSpPr>
        <p:spPr/>
        <p:txBody>
          <a:bodyPr/>
          <a:lstStyle/>
          <a:p>
            <a:fld id="{1FF8AE2F-2AB8-48FD-BDE7-FCCCA4121D9E}" type="slidenum">
              <a:rPr lang="it-IT" smtClean="0"/>
              <a:pPr/>
              <a:t>73</a:t>
            </a:fld>
            <a:endParaRPr lang="it-IT"/>
          </a:p>
        </p:txBody>
      </p:sp>
      <p:sp>
        <p:nvSpPr>
          <p:cNvPr id="5" name="Segnaposto piè di pagina 4"/>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Tree>
    <p:extLst>
      <p:ext uri="{BB962C8B-B14F-4D97-AF65-F5344CB8AC3E}">
        <p14:creationId xmlns:p14="http://schemas.microsoft.com/office/powerpoint/2010/main" val="5267740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effectLst>
                  <a:outerShdw blurRad="38100" dist="38100" dir="2700000" algn="tl">
                    <a:srgbClr val="000000">
                      <a:alpha val="43137"/>
                    </a:srgbClr>
                  </a:outerShdw>
                </a:effectLst>
              </a:rPr>
              <a:t>Bilancio sociale - 5 Passi per</a:t>
            </a:r>
          </a:p>
        </p:txBody>
      </p:sp>
      <p:sp>
        <p:nvSpPr>
          <p:cNvPr id="3" name="Segnaposto contenuto 2"/>
          <p:cNvSpPr>
            <a:spLocks noGrp="1"/>
          </p:cNvSpPr>
          <p:nvPr>
            <p:ph idx="1"/>
          </p:nvPr>
        </p:nvSpPr>
        <p:spPr>
          <a:xfrm>
            <a:off x="838200" y="1281793"/>
            <a:ext cx="10515600" cy="4895170"/>
          </a:xfrm>
        </p:spPr>
        <p:txBody>
          <a:bodyPr>
            <a:noAutofit/>
          </a:bodyPr>
          <a:lstStyle/>
          <a:p>
            <a:pPr marL="0" lvl="0" indent="0">
              <a:lnSpc>
                <a:spcPct val="100000"/>
              </a:lnSpc>
              <a:spcBef>
                <a:spcPts val="0"/>
              </a:spcBef>
              <a:buNone/>
            </a:pPr>
            <a:r>
              <a:rPr lang="it-IT" dirty="0">
                <a:effectLst>
                  <a:outerShdw blurRad="38100" dist="38100" dir="2700000" algn="tl">
                    <a:srgbClr val="000000">
                      <a:alpha val="43137"/>
                    </a:srgbClr>
                  </a:outerShdw>
                </a:effectLst>
              </a:rPr>
              <a:t>QUINTA FASE: valutazione delle informazioni e definizione degli obiettivi di miglioramento</a:t>
            </a:r>
          </a:p>
          <a:p>
            <a:pPr marL="0" lvl="0" indent="0">
              <a:lnSpc>
                <a:spcPct val="100000"/>
              </a:lnSpc>
              <a:spcBef>
                <a:spcPts val="0"/>
              </a:spcBef>
              <a:buNone/>
            </a:pPr>
            <a:endParaRPr lang="it-IT" dirty="0"/>
          </a:p>
          <a:p>
            <a:pPr marL="0" lvl="0" indent="0" algn="just">
              <a:lnSpc>
                <a:spcPct val="100000"/>
              </a:lnSpc>
              <a:spcBef>
                <a:spcPts val="0"/>
              </a:spcBef>
              <a:buNone/>
            </a:pPr>
            <a:r>
              <a:rPr lang="it-IT" dirty="0"/>
              <a:t>Valutazione delle informazioni complessivamente acquisite nelle precedenti fasi del processo, individuazione delle eventuali criticità interne ed esterne emerse sul piano informativo ed operativo, definizione degli obiettivi di miglioramento da perseguire con la successiva edizione del Bilancio Sociale, anche grazie alla definizione di eventuali azioni correttive azioni in essere o allo sviluppo di nuove attività.</a:t>
            </a:r>
          </a:p>
          <a:p>
            <a:pPr marL="0" lvl="0" indent="0" algn="just">
              <a:lnSpc>
                <a:spcPct val="100000"/>
              </a:lnSpc>
              <a:spcBef>
                <a:spcPts val="0"/>
              </a:spcBef>
              <a:buNone/>
            </a:pPr>
            <a:r>
              <a:rPr lang="it-IT" dirty="0"/>
              <a:t>						                      </a:t>
            </a:r>
            <a:r>
              <a:rPr lang="it-IT" sz="2000" i="1" dirty="0"/>
              <a:t>vi ringrazio per l’attenzione </a:t>
            </a:r>
          </a:p>
          <a:p>
            <a:pPr marL="0" lvl="0" indent="0" algn="just">
              <a:lnSpc>
                <a:spcPct val="100000"/>
              </a:lnSpc>
              <a:spcBef>
                <a:spcPts val="0"/>
              </a:spcBef>
              <a:buNone/>
            </a:pPr>
            <a:endParaRPr lang="it-IT" dirty="0"/>
          </a:p>
        </p:txBody>
      </p:sp>
      <p:sp>
        <p:nvSpPr>
          <p:cNvPr id="4" name="Segnaposto numero diapositiva 3"/>
          <p:cNvSpPr>
            <a:spLocks noGrp="1"/>
          </p:cNvSpPr>
          <p:nvPr>
            <p:ph type="sldNum" sz="quarter" idx="12"/>
          </p:nvPr>
        </p:nvSpPr>
        <p:spPr/>
        <p:txBody>
          <a:bodyPr/>
          <a:lstStyle/>
          <a:p>
            <a:fld id="{1FF8AE2F-2AB8-48FD-BDE7-FCCCA4121D9E}" type="slidenum">
              <a:rPr lang="it-IT" smtClean="0"/>
              <a:pPr/>
              <a:t>74</a:t>
            </a:fld>
            <a:endParaRPr lang="it-IT"/>
          </a:p>
        </p:txBody>
      </p:sp>
      <p:sp>
        <p:nvSpPr>
          <p:cNvPr id="5" name="Segnaposto piè di pagina 4"/>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Tree>
    <p:extLst>
      <p:ext uri="{BB962C8B-B14F-4D97-AF65-F5344CB8AC3E}">
        <p14:creationId xmlns:p14="http://schemas.microsoft.com/office/powerpoint/2010/main" val="1067058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14AE7-3474-40F9-8307-F9E35BFABFFC}"/>
              </a:ext>
            </a:extLst>
          </p:cNvPr>
          <p:cNvSpPr>
            <a:spLocks noGrp="1"/>
          </p:cNvSpPr>
          <p:nvPr>
            <p:ph type="title"/>
          </p:nvPr>
        </p:nvSpPr>
        <p:spPr/>
        <p:txBody>
          <a:bodyPr>
            <a:normAutofit/>
          </a:bodyPr>
          <a:lstStyle/>
          <a:p>
            <a:endParaRPr lang="it-IT" b="1" dirty="0">
              <a:effectLst>
                <a:outerShdw blurRad="38100" dist="38100" dir="2700000" algn="tl">
                  <a:srgbClr val="000000">
                    <a:alpha val="43137"/>
                  </a:srgbClr>
                </a:outerShdw>
              </a:effectLst>
            </a:endParaRPr>
          </a:p>
        </p:txBody>
      </p:sp>
      <p:sp>
        <p:nvSpPr>
          <p:cNvPr id="3" name="Segnaposto contenuto 2">
            <a:extLst>
              <a:ext uri="{FF2B5EF4-FFF2-40B4-BE49-F238E27FC236}">
                <a16:creationId xmlns:a16="http://schemas.microsoft.com/office/drawing/2014/main" id="{1407C772-5F58-48C8-B6B9-169B833BEAAB}"/>
              </a:ext>
            </a:extLst>
          </p:cNvPr>
          <p:cNvSpPr>
            <a:spLocks noGrp="1"/>
          </p:cNvSpPr>
          <p:nvPr>
            <p:ph idx="1"/>
          </p:nvPr>
        </p:nvSpPr>
        <p:spPr>
          <a:xfrm>
            <a:off x="838200" y="948582"/>
            <a:ext cx="10515600" cy="5358213"/>
          </a:xfrm>
        </p:spPr>
        <p:txBody>
          <a:bodyPr>
            <a:normAutofit lnSpcReduction="10000"/>
          </a:bodyPr>
          <a:lstStyle/>
          <a:p>
            <a:pPr eaLnBrk="0" fontAlgn="base" hangingPunct="0"/>
            <a:endParaRPr lang="it-IT" dirty="0"/>
          </a:p>
          <a:p>
            <a:pPr lvl="0"/>
            <a:r>
              <a:rPr lang="it-IT" sz="3200" b="1" dirty="0">
                <a:effectLst>
                  <a:outerShdw blurRad="38100" dist="38100" dir="2700000" algn="tl">
                    <a:srgbClr val="000000">
                      <a:alpha val="43137"/>
                    </a:srgbClr>
                  </a:outerShdw>
                </a:effectLst>
              </a:rPr>
              <a:t>STRUMENTO DI GESTIONE INTERNA</a:t>
            </a:r>
            <a:endParaRPr lang="it-IT" sz="3200" dirty="0">
              <a:effectLst>
                <a:outerShdw blurRad="38100" dist="38100" dir="2700000" algn="tl">
                  <a:srgbClr val="000000">
                    <a:alpha val="43137"/>
                  </a:srgbClr>
                </a:outerShdw>
              </a:effectLst>
            </a:endParaRPr>
          </a:p>
          <a:p>
            <a:pPr marL="0" indent="0" algn="just">
              <a:buNone/>
            </a:pPr>
            <a:r>
              <a:rPr lang="it-IT" sz="3200" b="1" dirty="0"/>
              <a:t>L’attività di monitoraggio permette all’azienda di effettuare un’analisi costi-benefici e valutare l’effettiva convenienza economica degli obiettivi sociali perseguiti. </a:t>
            </a:r>
            <a:endParaRPr lang="it-IT" sz="3200" dirty="0"/>
          </a:p>
          <a:p>
            <a:pPr marL="0" indent="0">
              <a:buNone/>
            </a:pPr>
            <a:r>
              <a:rPr lang="it-IT" sz="3200" b="1" dirty="0"/>
              <a:t> </a:t>
            </a:r>
            <a:endParaRPr lang="it-IT" sz="3200" dirty="0"/>
          </a:p>
          <a:p>
            <a:pPr lvl="0"/>
            <a:r>
              <a:rPr lang="it-IT" sz="3200" b="1" dirty="0">
                <a:effectLst>
                  <a:outerShdw blurRad="38100" dist="38100" dir="2700000" algn="tl">
                    <a:srgbClr val="000000">
                      <a:alpha val="43137"/>
                    </a:srgbClr>
                  </a:outerShdw>
                </a:effectLst>
              </a:rPr>
              <a:t>STRUMENTO DI GESTIONE ESTERNA </a:t>
            </a:r>
            <a:endParaRPr lang="it-IT" sz="3200" dirty="0">
              <a:effectLst>
                <a:outerShdw blurRad="38100" dist="38100" dir="2700000" algn="tl">
                  <a:srgbClr val="000000">
                    <a:alpha val="43137"/>
                  </a:srgbClr>
                </a:outerShdw>
              </a:effectLst>
            </a:endParaRPr>
          </a:p>
          <a:p>
            <a:pPr marL="0" indent="0" algn="just">
              <a:buNone/>
            </a:pPr>
            <a:r>
              <a:rPr lang="it-IT" sz="3200" b="1" dirty="0"/>
              <a:t>I risultati misurati sull’impatto sociale garantiscono una comunicazione affidabile, poiché misurabile in termini quantitativi e qualitativi, in grado di soddisfare le aspettative degli stakeholder.</a:t>
            </a:r>
            <a:endParaRPr lang="it-IT" sz="3200" dirty="0"/>
          </a:p>
          <a:p>
            <a:endParaRPr lang="it-IT" sz="3200" dirty="0"/>
          </a:p>
          <a:p>
            <a:pPr marL="0" indent="0" algn="just">
              <a:buNone/>
            </a:pPr>
            <a:endParaRPr lang="it-IT" sz="3200" b="1" dirty="0"/>
          </a:p>
        </p:txBody>
      </p:sp>
      <p:sp>
        <p:nvSpPr>
          <p:cNvPr id="4" name="Segnaposto numero diapositiva 3">
            <a:extLst>
              <a:ext uri="{FF2B5EF4-FFF2-40B4-BE49-F238E27FC236}">
                <a16:creationId xmlns:a16="http://schemas.microsoft.com/office/drawing/2014/main" id="{9E04DF29-E810-4783-BA55-D4DD3B07FD7E}"/>
              </a:ext>
            </a:extLst>
          </p:cNvPr>
          <p:cNvSpPr>
            <a:spLocks noGrp="1"/>
          </p:cNvSpPr>
          <p:nvPr>
            <p:ph type="sldNum" sz="quarter" idx="12"/>
          </p:nvPr>
        </p:nvSpPr>
        <p:spPr/>
        <p:txBody>
          <a:bodyPr/>
          <a:lstStyle/>
          <a:p>
            <a:fld id="{1FF8AE2F-2AB8-48FD-BDE7-FCCCA4121D9E}" type="slidenum">
              <a:rPr lang="it-IT" smtClean="0"/>
              <a:pPr/>
              <a:t>8</a:t>
            </a:fld>
            <a:endParaRPr lang="it-IT"/>
          </a:p>
        </p:txBody>
      </p:sp>
      <p:sp>
        <p:nvSpPr>
          <p:cNvPr id="5" name="Segnaposto piè di pagina 4">
            <a:extLst>
              <a:ext uri="{FF2B5EF4-FFF2-40B4-BE49-F238E27FC236}">
                <a16:creationId xmlns:a16="http://schemas.microsoft.com/office/drawing/2014/main" id="{B361CB44-76E3-4AC7-8ABD-99F1B6786127}"/>
              </a:ext>
            </a:extLst>
          </p:cNvPr>
          <p:cNvSpPr>
            <a:spLocks noGrp="1"/>
          </p:cNvSpPr>
          <p:nvPr>
            <p:ph type="ftr" sz="quarter" idx="11"/>
          </p:nvPr>
        </p:nvSpPr>
        <p:spPr/>
        <p:txBody>
          <a:bodyPr/>
          <a:lstStyle/>
          <a:p>
            <a:r>
              <a:rPr lang="it-IT" dirty="0"/>
              <a:t>WEBINAR IL BILANCIO SOCIALE PER IL MONDO COOPERATIVO - </a:t>
            </a:r>
            <a:r>
              <a:rPr lang="it-IT" i="1" dirty="0"/>
              <a:t>Comunicare gli Impatti Sociali ed Ambientali delle Realtà Cooperative</a:t>
            </a:r>
          </a:p>
        </p:txBody>
      </p:sp>
    </p:spTree>
    <p:extLst>
      <p:ext uri="{BB962C8B-B14F-4D97-AF65-F5344CB8AC3E}">
        <p14:creationId xmlns:p14="http://schemas.microsoft.com/office/powerpoint/2010/main" val="2704944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14AE7-3474-40F9-8307-F9E35BFABFFC}"/>
              </a:ext>
            </a:extLst>
          </p:cNvPr>
          <p:cNvSpPr>
            <a:spLocks noGrp="1"/>
          </p:cNvSpPr>
          <p:nvPr>
            <p:ph type="title"/>
          </p:nvPr>
        </p:nvSpPr>
        <p:spPr/>
        <p:txBody>
          <a:bodyPr>
            <a:normAutofit/>
          </a:bodyPr>
          <a:lstStyle/>
          <a:p>
            <a:endParaRPr lang="it-IT" b="1" dirty="0">
              <a:effectLst>
                <a:outerShdw blurRad="38100" dist="38100" dir="2700000" algn="tl">
                  <a:srgbClr val="000000">
                    <a:alpha val="43137"/>
                  </a:srgbClr>
                </a:outerShdw>
              </a:effectLst>
            </a:endParaRPr>
          </a:p>
        </p:txBody>
      </p:sp>
      <p:sp>
        <p:nvSpPr>
          <p:cNvPr id="3" name="Segnaposto contenuto 2">
            <a:extLst>
              <a:ext uri="{FF2B5EF4-FFF2-40B4-BE49-F238E27FC236}">
                <a16:creationId xmlns:a16="http://schemas.microsoft.com/office/drawing/2014/main" id="{1407C772-5F58-48C8-B6B9-169B833BEAAB}"/>
              </a:ext>
            </a:extLst>
          </p:cNvPr>
          <p:cNvSpPr>
            <a:spLocks noGrp="1"/>
          </p:cNvSpPr>
          <p:nvPr>
            <p:ph idx="1"/>
          </p:nvPr>
        </p:nvSpPr>
        <p:spPr>
          <a:xfrm>
            <a:off x="838200" y="948582"/>
            <a:ext cx="10515600" cy="5358213"/>
          </a:xfrm>
        </p:spPr>
        <p:txBody>
          <a:bodyPr>
            <a:normAutofit/>
          </a:bodyPr>
          <a:lstStyle/>
          <a:p>
            <a:pPr eaLnBrk="0" fontAlgn="base" hangingPunct="0"/>
            <a:endParaRPr lang="it-IT" dirty="0"/>
          </a:p>
          <a:p>
            <a:pPr marL="0" indent="0" algn="just">
              <a:buNone/>
            </a:pPr>
            <a:r>
              <a:rPr lang="it-IT" sz="3600" b="1" dirty="0">
                <a:effectLst>
                  <a:outerShdw blurRad="38100" dist="38100" dir="2700000" algn="tl">
                    <a:srgbClr val="000000">
                      <a:alpha val="43137"/>
                    </a:srgbClr>
                  </a:outerShdw>
                </a:effectLst>
              </a:rPr>
              <a:t>Diventa quindi importante misurare sistematicamente le </a:t>
            </a:r>
            <a:r>
              <a:rPr lang="it-IT" sz="3600" b="1" u="sng" dirty="0">
                <a:effectLst>
                  <a:outerShdw blurRad="38100" dist="38100" dir="2700000" algn="tl">
                    <a:srgbClr val="000000">
                      <a:alpha val="43137"/>
                    </a:srgbClr>
                  </a:outerShdw>
                </a:effectLst>
              </a:rPr>
              <a:t>performance sociali e ambientali </a:t>
            </a:r>
            <a:r>
              <a:rPr lang="it-IT" sz="3600" b="1" dirty="0">
                <a:effectLst>
                  <a:outerShdw blurRad="38100" dist="38100" dir="2700000" algn="tl">
                    <a:srgbClr val="000000">
                      <a:alpha val="43137"/>
                    </a:srgbClr>
                  </a:outerShdw>
                </a:effectLst>
              </a:rPr>
              <a:t>congiuntamente a quelle economiche, con la consapevolezza che l’attività d’impresa produce risultati che la contabilità tradizionale non riesce ad evidenziare. </a:t>
            </a:r>
            <a:endParaRPr lang="it-IT" sz="3600" dirty="0">
              <a:effectLst>
                <a:outerShdw blurRad="38100" dist="38100" dir="2700000" algn="tl">
                  <a:srgbClr val="000000">
                    <a:alpha val="43137"/>
                  </a:srgbClr>
                </a:outerShdw>
              </a:effectLst>
            </a:endParaRPr>
          </a:p>
          <a:p>
            <a:pPr marL="0" indent="0" algn="just">
              <a:buNone/>
            </a:pPr>
            <a:endParaRPr lang="it-IT" sz="3600" b="1" dirty="0">
              <a:effectLst>
                <a:outerShdw blurRad="38100" dist="38100" dir="2700000" algn="tl">
                  <a:srgbClr val="000000">
                    <a:alpha val="43137"/>
                  </a:srgbClr>
                </a:outerShdw>
              </a:effectLst>
            </a:endParaRPr>
          </a:p>
        </p:txBody>
      </p:sp>
      <p:sp>
        <p:nvSpPr>
          <p:cNvPr id="4" name="Segnaposto numero diapositiva 3">
            <a:extLst>
              <a:ext uri="{FF2B5EF4-FFF2-40B4-BE49-F238E27FC236}">
                <a16:creationId xmlns:a16="http://schemas.microsoft.com/office/drawing/2014/main" id="{9E04DF29-E810-4783-BA55-D4DD3B07FD7E}"/>
              </a:ext>
            </a:extLst>
          </p:cNvPr>
          <p:cNvSpPr>
            <a:spLocks noGrp="1"/>
          </p:cNvSpPr>
          <p:nvPr>
            <p:ph type="sldNum" sz="quarter" idx="12"/>
          </p:nvPr>
        </p:nvSpPr>
        <p:spPr/>
        <p:txBody>
          <a:bodyPr/>
          <a:lstStyle/>
          <a:p>
            <a:fld id="{1FF8AE2F-2AB8-48FD-BDE7-FCCCA4121D9E}" type="slidenum">
              <a:rPr lang="it-IT" smtClean="0"/>
              <a:pPr/>
              <a:t>9</a:t>
            </a:fld>
            <a:endParaRPr lang="it-IT"/>
          </a:p>
        </p:txBody>
      </p:sp>
      <p:sp>
        <p:nvSpPr>
          <p:cNvPr id="5" name="Segnaposto piè di pagina 4">
            <a:extLst>
              <a:ext uri="{FF2B5EF4-FFF2-40B4-BE49-F238E27FC236}">
                <a16:creationId xmlns:a16="http://schemas.microsoft.com/office/drawing/2014/main" id="{B361CB44-76E3-4AC7-8ABD-99F1B6786127}"/>
              </a:ext>
            </a:extLst>
          </p:cNvPr>
          <p:cNvSpPr>
            <a:spLocks noGrp="1"/>
          </p:cNvSpPr>
          <p:nvPr>
            <p:ph type="ftr" sz="quarter" idx="11"/>
          </p:nvPr>
        </p:nvSpPr>
        <p:spPr/>
        <p:txBody>
          <a:bodyPr/>
          <a:lstStyle/>
          <a:p>
            <a:r>
              <a:rPr lang="it-IT"/>
              <a:t>WEBINAR IL BILANCIO SOCIALE PER IL MONDO COOPERATIVO - </a:t>
            </a:r>
            <a:r>
              <a:rPr lang="it-IT" i="1"/>
              <a:t>Comunicare gli Impatti Sociali ed Ambientali delle Realtà Cooperative</a:t>
            </a:r>
            <a:endParaRPr lang="it-IT" i="1" dirty="0"/>
          </a:p>
        </p:txBody>
      </p:sp>
    </p:spTree>
    <p:extLst>
      <p:ext uri="{BB962C8B-B14F-4D97-AF65-F5344CB8AC3E}">
        <p14:creationId xmlns:p14="http://schemas.microsoft.com/office/powerpoint/2010/main" val="24338831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n0rmLlupSvCZcpqG4iORJ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n0rmLlupSvCZcpqG4iORJ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n0rmLlupSvCZcpqG4iORJ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lzBH9bNww0SuXdteU0ftN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nl3VRL.hcGQylKZpyuuhl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n0rmLlupSvCZcpqG4iORJ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TotalTime>
  <Words>5258</Words>
  <Application>Microsoft Office PowerPoint</Application>
  <PresentationFormat>Widescreen</PresentationFormat>
  <Paragraphs>523</Paragraphs>
  <Slides>74</Slides>
  <Notes>0</Notes>
  <HiddenSlides>0</HiddenSlides>
  <MMClips>0</MMClips>
  <ScaleCrop>false</ScaleCrop>
  <HeadingPairs>
    <vt:vector size="8" baseType="variant">
      <vt:variant>
        <vt:lpstr>Caratteri utilizzati</vt:lpstr>
      </vt:variant>
      <vt:variant>
        <vt:i4>9</vt:i4>
      </vt:variant>
      <vt:variant>
        <vt:lpstr>Tema</vt:lpstr>
      </vt:variant>
      <vt:variant>
        <vt:i4>1</vt:i4>
      </vt:variant>
      <vt:variant>
        <vt:lpstr>Server OLE incorporati</vt:lpstr>
      </vt:variant>
      <vt:variant>
        <vt:i4>2</vt:i4>
      </vt:variant>
      <vt:variant>
        <vt:lpstr>Titoli diapositive</vt:lpstr>
      </vt:variant>
      <vt:variant>
        <vt:i4>74</vt:i4>
      </vt:variant>
    </vt:vector>
  </HeadingPairs>
  <TitlesOfParts>
    <vt:vector size="86" baseType="lpstr">
      <vt:lpstr>Batang</vt:lpstr>
      <vt:lpstr>Arial</vt:lpstr>
      <vt:lpstr>Calibri</vt:lpstr>
      <vt:lpstr>Calibri Light</vt:lpstr>
      <vt:lpstr>UniCredit</vt:lpstr>
      <vt:lpstr>UniCredit Light</vt:lpstr>
      <vt:lpstr>UniCredit Medium</vt:lpstr>
      <vt:lpstr>UniCredit,Bold</vt:lpstr>
      <vt:lpstr>Wingdings</vt:lpstr>
      <vt:lpstr>Tema di Office</vt:lpstr>
      <vt:lpstr>Diapositiva think-cell</vt:lpstr>
      <vt:lpstr>think-cell Slide</vt:lpstr>
      <vt:lpstr>IL BILANCIO SOCIALE PER IL MONDO COOPERATIVO COMUNICARE GLI IMPATTI SOCIALI ED AMBIENTALI DELLE REALTÀ COOPERATIVE</vt:lpstr>
      <vt:lpstr>Agenda</vt:lpstr>
      <vt:lpstr>La responsabilità sociale di impresa ed il bilancio sociale</vt:lpstr>
      <vt:lpstr>Presentazione standard di PowerPoint</vt:lpstr>
      <vt:lpstr>Responsabilità Sociale d’Impresa</vt:lpstr>
      <vt:lpstr>ACCOUNTABILITY</vt:lpstr>
      <vt:lpstr>Presentazione standard di PowerPoint</vt:lpstr>
      <vt:lpstr>Presentazione standard di PowerPoint</vt:lpstr>
      <vt:lpstr>Presentazione standard di PowerPoint</vt:lpstr>
      <vt:lpstr> GRI (Global Reporting Iniziative)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Social Impact Banking 2021 </vt:lpstr>
      <vt:lpstr>Iniziative Social Impact Banking</vt:lpstr>
      <vt:lpstr>Social Impact Banking</vt:lpstr>
      <vt:lpstr>Social Impact banking in UniCredit</vt:lpstr>
      <vt:lpstr>Social Impact Banking: i nostri filoni di intervento</vt:lpstr>
      <vt:lpstr>Impact Financing: i criteri con cui selezioniamo le iniziative da supportare</vt:lpstr>
      <vt:lpstr>Le iniziative/imprese target dell'Impact Financing</vt:lpstr>
      <vt:lpstr>Perimetro di applicazione: oltre i settori target vengono incluse anche nuove declinazioni per l’emergenza Covid-19</vt:lpstr>
      <vt:lpstr>Emergenza COVID 19</vt:lpstr>
      <vt:lpstr>Principali strumenti creditizi e finanziari a supporto dell’offerta di  Impact Financing</vt:lpstr>
      <vt:lpstr> I dettagli dell'offerta di Impact Financing: focus   credito e finanza </vt:lpstr>
      <vt:lpstr>Finanza per il Sociale: vantaggi e punti di attenzione per il   cliente emittente </vt:lpstr>
      <vt:lpstr>Presentazione standard di PowerPoint</vt:lpstr>
      <vt:lpstr>Albergo Etico: una iniziativa  di Social Impact Financing.  « Un sogno per l’Imprenditore che diventa realtà ». </vt:lpstr>
      <vt:lpstr>Finanza per il sociale: Housing per Anziani con Prestito Obbligazionario da € 5mln per 7 anni. </vt:lpstr>
      <vt:lpstr>Presentazione standard di PowerPoint</vt:lpstr>
      <vt:lpstr>Presentazione standard di PowerPoint</vt:lpstr>
      <vt:lpstr>La compilazione del tool AGCI del bilancio sociale I° parte</vt:lpstr>
      <vt:lpstr>Per quali ragioni un donatore NON dona?</vt:lpstr>
      <vt:lpstr>Quanto incide la trasparenza sulle scelte?</vt:lpstr>
      <vt:lpstr>Maggiore trasparenza = Maggiori donazioni? Un’evidenza empirica</vt:lpstr>
      <vt:lpstr>I primi risultati della ricerca</vt:lpstr>
      <vt:lpstr>Trasparenza: un «obbligo» del solo Non Profit?</vt:lpstr>
      <vt:lpstr>Un Tool per gli Associati AGCI</vt:lpstr>
      <vt:lpstr>La compilazione del tool AGCI del bilancio sociale  II° parte – esempi pratici</vt:lpstr>
      <vt:lpstr>Bilancio sociale </vt:lpstr>
      <vt:lpstr>Bilancio sociale – Esempi Pratici </vt:lpstr>
      <vt:lpstr>Bilancio sociale – Metodologia </vt:lpstr>
      <vt:lpstr>Bilancio sociale – Metodologia </vt:lpstr>
      <vt:lpstr>Bilancio sociale – Metodologia </vt:lpstr>
      <vt:lpstr>Bilancio sociale – Informazioni generali </vt:lpstr>
      <vt:lpstr>Bilancio sociale – Informazioni generali </vt:lpstr>
      <vt:lpstr>Bilancio sociale – Struttura, Governo e Amministrazione </vt:lpstr>
      <vt:lpstr>Bilancio sociale – Struttura, Governo e Amministrazione </vt:lpstr>
      <vt:lpstr>Bilancio sociale – Struttura, Governo e Amministrazione </vt:lpstr>
      <vt:lpstr>Bilancio sociale – Struttura, Governo e Amministrazione </vt:lpstr>
      <vt:lpstr>Bilancio sociale – Struttura, Governo e Amministrazione </vt:lpstr>
      <vt:lpstr>Bilancio sociale – Struttura, Governo e Amministrazione </vt:lpstr>
      <vt:lpstr>Bilancio sociale – Struttura, Governo e Amministrazione </vt:lpstr>
      <vt:lpstr>Bilancio sociale – Struttura, Governo e Amministrazione </vt:lpstr>
      <vt:lpstr>Bilancio sociale – Struttura, Governo e Amministrazione </vt:lpstr>
      <vt:lpstr>Bilancio sociale – Persone che operano per l’ente </vt:lpstr>
      <vt:lpstr>Bilancio sociale – Persone che operano per l’ente </vt:lpstr>
      <vt:lpstr>Bilancio sociale – Persone che lavorano per l’ente </vt:lpstr>
      <vt:lpstr>Bilancio sociale – Obiettivi e attività </vt:lpstr>
      <vt:lpstr>Bilancio sociale – Obiettivi e attività </vt:lpstr>
      <vt:lpstr>Bilancio sociale – Obiettivi e attività </vt:lpstr>
      <vt:lpstr>Bilancio sociale – Obiettivi e attività </vt:lpstr>
      <vt:lpstr>Bilancio sociale – Obiettivi e attività </vt:lpstr>
      <vt:lpstr>Bilancio sociale – Obiettivi e attività </vt:lpstr>
      <vt:lpstr>Bilancio sociale – Situazione economico finanziaria </vt:lpstr>
      <vt:lpstr>Bilancio sociale – Situazione economico finanziaria </vt:lpstr>
      <vt:lpstr>Bilancio sociale – Attività Organo di Controllo</vt:lpstr>
      <vt:lpstr>Bilancio sociale - 5 Passi per</vt:lpstr>
      <vt:lpstr>Bilancio sociale - 5 Passi per</vt:lpstr>
      <vt:lpstr>Bilancio sociale - 5 Passi per</vt:lpstr>
      <vt:lpstr>Bilancio sociale - 5 Passi per</vt:lpstr>
      <vt:lpstr>Bilancio sociale - 5 Passi per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Michela Guicciardi</dc:creator>
  <cp:lastModifiedBy>Ufficio Stampa A.G.C.I.</cp:lastModifiedBy>
  <cp:revision>66</cp:revision>
  <cp:lastPrinted>2021-03-31T15:16:09Z</cp:lastPrinted>
  <dcterms:created xsi:type="dcterms:W3CDTF">2021-03-21T11:27:22Z</dcterms:created>
  <dcterms:modified xsi:type="dcterms:W3CDTF">2021-03-31T15:24:05Z</dcterms:modified>
</cp:coreProperties>
</file>